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89" r:id="rId5"/>
    <p:sldId id="284" r:id="rId6"/>
    <p:sldId id="292" r:id="rId7"/>
    <p:sldId id="288" r:id="rId8"/>
    <p:sldId id="293" r:id="rId9"/>
    <p:sldId id="294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BC013A-834C-4D29-8837-0C892DFBA0B0}">
          <p14:sldIdLst>
            <p14:sldId id="257"/>
            <p14:sldId id="260"/>
            <p14:sldId id="289"/>
            <p14:sldId id="284"/>
            <p14:sldId id="292"/>
            <p14:sldId id="288"/>
            <p14:sldId id="293"/>
            <p14:sldId id="294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0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85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3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123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6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22239"/>
            <a:ext cx="2870200" cy="5653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3200" y="122239"/>
            <a:ext cx="8407400" cy="5653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4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A99D-1B5C-44EE-B2F1-D5B19A7745FE}" type="datetimeFigureOut">
              <a:rPr lang="ru-RU" smtClean="0"/>
              <a:pPr/>
              <a:t>27.06.2025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2238"/>
            <a:ext cx="11480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05001"/>
            <a:ext cx="975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___Microsoft_PowerPoint1.pptx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package" Target="../embeddings/____________Microsoft_PowerPoint3.ppt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____________Microsoft_PowerPoint2.pptx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nazk.gov.ua/pdfjs/?file=/wp-content/uploads/Categories/00/a7/00a7436f958b8a030a42c403bcc53b2708767ea9fe094fb1c9e7e99214c76937310259413.pd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nazk.gov.ua/uk/elektronne-zvernenny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nazk.gov.ua/uk/test-na-vyyavlennya-konfliktu-interesiv/" TargetMode="External"/><Relationship Id="rId5" Type="http://schemas.openxmlformats.org/officeDocument/2006/relationships/hyperlink" Target="https://wiki.nazk.gov.ua/category/konflikt-interesiv/" TargetMode="External"/><Relationship Id="rId4" Type="http://schemas.openxmlformats.org/officeDocument/2006/relationships/hyperlink" Target="https://zakon.rada.gov.ua/laws/show/1700-18#Text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9350" y="176878"/>
            <a:ext cx="3190753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Головне управління </a:t>
            </a:r>
            <a:r>
              <a:rPr lang="uk-UA" b="1" dirty="0" err="1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Держгеокадастру</a:t>
            </a:r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у Миколаївській області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2984" y="1172398"/>
            <a:ext cx="10149016" cy="21309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endParaRPr lang="uk-UA" sz="32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КОНФЛІКТ ІНТЕРЕСІВ: ТРЕБА ЗНАТИ!</a:t>
            </a:r>
            <a:endParaRPr lang="ru-RU" sz="32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2" name="Picture 4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" y="5167091"/>
            <a:ext cx="2857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68902" y="4545437"/>
            <a:ext cx="4635322" cy="18437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ФІЛАТОВА Ірина Олександрівна</a:t>
            </a:r>
            <a:endParaRPr lang="uk-UA" b="1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   з</a:t>
            </a:r>
            <a:r>
              <a:rPr lang="uk-UA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авідувач сектору</a:t>
            </a:r>
            <a:endParaRPr lang="uk-UA" sz="14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r"/>
            <a:r>
              <a:rPr lang="uk-UA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ЖИРКОВА Наталя Вікторівна</a:t>
            </a:r>
            <a:endParaRPr lang="uk-UA" b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      головний спеціаліст сектору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43058" y="176878"/>
            <a:ext cx="3348942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Сектор з питань запобігання та виявлення корупції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72995" y="723418"/>
            <a:ext cx="11846010" cy="59204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14400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>
              <a:spcAft>
                <a:spcPts val="60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Правові та організаційні засади функціонування системи запобігання корупції в Україні, зміст та порядок </a:t>
            </a:r>
          </a:p>
          <a:p>
            <a:pPr indent="180000" algn="just">
              <a:spcAft>
                <a:spcPts val="60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застосування превентивних антикорупційних механізмів, правила щодо усунення наслідків корупційних </a:t>
            </a:r>
          </a:p>
          <a:p>
            <a:pPr indent="180000" algn="just">
              <a:spcAft>
                <a:spcPts val="60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правопорушень визначені в Законі </a:t>
            </a:r>
            <a:r>
              <a:rPr lang="uk-U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 «Про запобігання корупції» від 14 </a:t>
            </a: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жовтня 2014 </a:t>
            </a:r>
            <a:r>
              <a:rPr lang="uk-U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 №</a:t>
            </a: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1700-VІІ.</a:t>
            </a:r>
          </a:p>
          <a:p>
            <a:pPr indent="457200" algn="just"/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uk-UA" sz="1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Відносини, що виникають у сфері запобігання корупції, регулюються Конституцією України, міжнародними договорами, згоду на обов’язковість яких надано Верховною Радою України, Законом України </a:t>
            </a:r>
            <a:r>
              <a:rPr lang="uk-UA" sz="16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“Про</a:t>
            </a:r>
            <a:r>
              <a:rPr lang="uk-UA" sz="1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запобігання </a:t>
            </a:r>
            <a:r>
              <a:rPr lang="uk-UA" sz="16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корупції”</a:t>
            </a:r>
            <a:r>
              <a:rPr lang="uk-UA" sz="1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іншими законами, а також прийнятими на їх виконання іншими нормативно-правовими актами.</a:t>
            </a:r>
          </a:p>
          <a:p>
            <a:pPr indent="457200" algn="just"/>
            <a:endParaRPr lang="uk-UA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uk-UA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Корупція</a:t>
            </a:r>
            <a:r>
              <a:rPr lang="uk-UA" sz="1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використання уповноваженою особою наданих їй службових повноважень чи пов’язаних з ними можливостей з метою одержання неправомірної вигоди або прийняття такої вигоди чи прийняття обіцянки/пропозиції такої вигоди для себе чи інших осіб або відповідно обіцянка/пропозиція чи надання неправомірної вигоди уповноваженій особі або на її вимогу іншим фізичним чи юридичним особам з метою схилити цю особу до протиправного використання наданих їй службових повноважень чи пов’язаних з ними можливостей.</a:t>
            </a:r>
          </a:p>
          <a:p>
            <a:pPr indent="457200" algn="just"/>
            <a:endParaRPr lang="uk-UA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uk-UA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uk-UA" sz="1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та реалізацію державної антикорупційної політики забезпечує Національне агентство з питань запобігання корупції (далі - Національне агентство), що є центральним органом виконавчої влади зі спеціальним статусом.</a:t>
            </a:r>
          </a:p>
          <a:p>
            <a:pPr indent="457200"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9470" y="81022"/>
            <a:ext cx="11821298" cy="520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ЗАГАЛЬНА </a:t>
            </a:r>
            <a:r>
              <a:rPr lang="uk-UA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ІНФОРМАЦІЯ. ВИЗНАЧЕННЯ КОРУПЦІЇ. ОСНОВНІ ПОНЯТТЯ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4550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89470" y="723418"/>
            <a:ext cx="11813060" cy="60068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Суб’єкти, на яких поширюється дія Закону  України </a:t>
            </a:r>
            <a:r>
              <a:rPr lang="uk-UA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“Про</a:t>
            </a:r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запобігання </a:t>
            </a:r>
            <a:r>
              <a:rPr lang="uk-UA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корупції”</a:t>
            </a:r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9470" y="81022"/>
            <a:ext cx="11821298" cy="5368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>ЗАГАЛЬНА </a:t>
            </a:r>
            <a:r>
              <a:rPr lang="uk-UA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ІНФОРМАЦІЯ. ВИЗНАЧЕННЯ КОРУПЦІЇ. ОСНОВНІ ПОНЯТТЯ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4550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увати 9"/>
          <p:cNvGrpSpPr/>
          <p:nvPr/>
        </p:nvGrpSpPr>
        <p:grpSpPr>
          <a:xfrm>
            <a:off x="486032" y="1087395"/>
            <a:ext cx="11409406" cy="5502875"/>
            <a:chOff x="486032" y="1029730"/>
            <a:chExt cx="11170509" cy="5502875"/>
          </a:xfrm>
        </p:grpSpPr>
        <p:sp>
          <p:nvSpPr>
            <p:cNvPr id="5" name="Прямокутник 4"/>
            <p:cNvSpPr/>
            <p:nvPr/>
          </p:nvSpPr>
          <p:spPr bwMode="auto">
            <a:xfrm>
              <a:off x="486032" y="1029730"/>
              <a:ext cx="5544065" cy="549463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</a:pP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Особи, уповноважені на виконання функцій держави </a:t>
              </a:r>
            </a:p>
            <a:p>
              <a:pPr fontAlgn="base">
                <a:spcBef>
                  <a:spcPct val="0"/>
                </a:spcBef>
                <a:spcAft>
                  <a:spcPts val="900"/>
                </a:spcAft>
              </a:pP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або місцевого самоврядування (п.1 ч.1 ст. 3 Закону):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в</a:t>
              </a: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ищи посадові особи держави (Президент України, 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Голова </a:t>
              </a: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Верховної Ради України, Прем’єр-міністр 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України та міністри, керівники центральних органів 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виконавчої влади, Голова Служби безпеки України, 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Генеральний прокурор, Голова Національного банку 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України та інші);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народні депутати;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державні службовці, посадові особи місцевого самоврядування;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військові посадові особи Збройних Сил України;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судді, посадові особи Державної судової адміністрації України, присяжні (під час виконання ними обов’язків у суді);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- особи рядового і начальницького складу, посадові та службові особи правоохоронних органів;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члени Центральної виборчої комісії;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посадові та службові особи інших державних органів;</a:t>
              </a:r>
            </a:p>
            <a:p>
              <a:pPr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члени державних колегіальних органів;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- Керівна ланка Офісу Президента України, особи, які займають посади патронатної служби, крім осіб, які виконують свої обов’язки на громадських засадах, помічники суддів.</a:t>
              </a:r>
            </a:p>
          </p:txBody>
        </p:sp>
        <p:sp>
          <p:nvSpPr>
            <p:cNvPr id="6" name="Прямокутник 5"/>
            <p:cNvSpPr/>
            <p:nvPr/>
          </p:nvSpPr>
          <p:spPr bwMode="auto">
            <a:xfrm>
              <a:off x="6087763" y="1033847"/>
              <a:ext cx="5568778" cy="32498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00000" algn="ctr" fontAlgn="base">
                <a:spcBef>
                  <a:spcPct val="0"/>
                </a:spcBef>
              </a:pP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Особи, які прирівнюються до осіб, уповноважених </a:t>
              </a:r>
            </a:p>
            <a:p>
              <a:pPr marL="900000" algn="ctr" fontAlgn="base">
                <a:spcBef>
                  <a:spcPct val="0"/>
                </a:spcBef>
                <a:spcAft>
                  <a:spcPts val="900"/>
                </a:spcAft>
              </a:pP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на виконання функцій держави або місцевого самоврядування (п.2 ч.1 ст.3 Закону):</a:t>
              </a:r>
            </a:p>
            <a:p>
              <a:pPr marL="900000" algn="just" fontAlgn="base">
                <a:spcBef>
                  <a:spcPct val="0"/>
                </a:spcBef>
                <a:spcAft>
                  <a:spcPts val="30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посадові особи юридичних осіб публічного права, господарських товариств, у статутному капіталі яких більше 50 % акцій (часток) належать державі;</a:t>
              </a:r>
            </a:p>
            <a:p>
              <a:pPr marL="900000" algn="just" fontAlgn="base">
                <a:spcBef>
                  <a:spcPct val="0"/>
                </a:spcBef>
                <a:spcAft>
                  <a:spcPts val="300"/>
                </a:spcAft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- особи, які не є державними службовцями, посадовими особами місцевого самоврядування, але надають публічні послуги;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особи, які входять до складу конкурсних та дисциплінарних комісій, утворених відповідно до Законів України "Про державну службу", "Про службу в органах місцевого самоврядування", інших законів, Громадської ради доброчесності, утвореної відповідно до Закону України "Про судоустрій і статус </a:t>
              </a:r>
              <a:r>
                <a:rPr lang="uk-UA" sz="1400" dirty="0" err="1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суддів“</a:t>
              </a:r>
              <a:r>
                <a:rPr lang="uk-UA" sz="14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кутник 6"/>
            <p:cNvSpPr/>
            <p:nvPr/>
          </p:nvSpPr>
          <p:spPr bwMode="auto">
            <a:xfrm>
              <a:off x="6104239" y="4349579"/>
              <a:ext cx="5544064" cy="93087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Особи, які виконують організаційно-розпорядчі чи адміністративно-господарські обов’язки у юридичних особах приватного права незалежно від організаційно-правової форми (п.3 ч.1 ст.3 Закону)</a:t>
              </a:r>
            </a:p>
          </p:txBody>
        </p:sp>
        <p:sp>
          <p:nvSpPr>
            <p:cNvPr id="8" name="Прямокутник 7"/>
            <p:cNvSpPr/>
            <p:nvPr/>
          </p:nvSpPr>
          <p:spPr bwMode="auto">
            <a:xfrm>
              <a:off x="6104239" y="5321643"/>
              <a:ext cx="5544064" cy="12109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  <a:alpha val="0"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Кандидати у народні депутати України, кандидати на пост Президента України, кандидати у депутати обласних, районних, міських, районних у містах, сільських, селищних рад, кандидати на посади сільських, селищних, міських голів та старост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(п.4 ч.1 ст.3 Закону)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371" y="1113078"/>
              <a:ext cx="2026444" cy="2026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5330" y="568411"/>
            <a:ext cx="11920151" cy="61701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Неналежне врегулювання конфліктів між приватними інтересами та державними обов’язками 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службових осіб, так само як і порушення встановлених чинним антикорупційним законодавством 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заборон та обмежень, стає джерелом корупції.</a:t>
            </a:r>
          </a:p>
          <a:p>
            <a:pPr algn="ctr"/>
            <a:endParaRPr lang="uk-UA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0" algn="just"/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</a:t>
            </a:r>
            <a:r>
              <a:rPr lang="uk-UA" sz="1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“Про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запобігання </a:t>
            </a:r>
            <a:r>
              <a:rPr lang="uk-UA" sz="1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корупції”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виділяє два види конфлікту інтересів:</a:t>
            </a:r>
          </a:p>
          <a:p>
            <a:pPr marL="3240000" algn="just"/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0" algn="just"/>
            <a:r>
              <a:rPr lang="uk-UA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Потенційний конфлікт інтересів 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наявність у особи приватного інтересу у сфері, в якій вона виконує свої службові чи представницькі повноваження, що може вплинути на об’єктивність чи неупередженість прийняття нею рішень, або на вчинення чи </a:t>
            </a:r>
            <a:r>
              <a:rPr lang="uk-UA" sz="1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невчинення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дій під час виконання зазначених повноважень</a:t>
            </a:r>
          </a:p>
          <a:p>
            <a:pPr marL="3240000" algn="just"/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0" algn="just"/>
            <a:r>
              <a:rPr lang="uk-UA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Реальний конфлікт інтересів 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суперечність між приватним інтересом особи та її службовими чи представницькими повноваженнями, що впливає на об’єктивність або неупередженість прийняття рішень, або на вчинення чи </a:t>
            </a:r>
            <a:r>
              <a:rPr lang="uk-UA" sz="1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невчинення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дій під час виконання зазначених повноважень</a:t>
            </a:r>
          </a:p>
          <a:p>
            <a:pPr marL="3240000" algn="just"/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Складові конфлікту інтересів:</a:t>
            </a:r>
          </a:p>
          <a:p>
            <a:pPr algn="ctr"/>
            <a:endParaRPr lang="uk-UA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23568" y="81022"/>
            <a:ext cx="11895437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ЗАПОБІГАННЯ ТА ВРЕГУЛЮВАННЯ КОНФЛІКТУ ІНТЕРЕСІВ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4514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171" y="1545411"/>
          <a:ext cx="3178175" cy="2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Презентація" r:id="rId5" imgW="3959486" imgH="2968719" progId="PowerPoint.Show.12">
                  <p:embed/>
                </p:oleObj>
              </mc:Choice>
              <mc:Fallback>
                <p:oleObj name="Презентація" r:id="rId5" imgW="3959486" imgH="2968719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1" y="1545411"/>
                        <a:ext cx="3178175" cy="238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кутник 7"/>
          <p:cNvSpPr/>
          <p:nvPr/>
        </p:nvSpPr>
        <p:spPr bwMode="auto">
          <a:xfrm>
            <a:off x="280085" y="4407243"/>
            <a:ext cx="9349947" cy="92263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Приватний інтерес 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будь-який майновий чи немайновий інтерес особи, у тому числі зумовлений особистими, сімейними, дружніми чи іншими позаслужбовими стосунками з фізичними чи юридичними особами, у тому числі ті, що виникають у зв’язку з членством або діяльністю в громадських, політичних, релігійних чи інших організаціях</a:t>
            </a:r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682314" y="5659394"/>
            <a:ext cx="8122509" cy="92263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Службові повноваження 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безпосередні повноваження, визначені в посадових інструкціях, трудових договорах, іноді – в дорученнях тощо, та </a:t>
            </a:r>
            <a:r>
              <a:rPr lang="uk-UA" sz="1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загальнослужбові</a:t>
            </a:r>
            <a:r>
              <a:rPr lang="uk-UA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повноваження, визначені в законах та інших нормативно-правових актах, регулюючих діяльність органу</a:t>
            </a:r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1037968" y="5338118"/>
            <a:ext cx="8567351" cy="3459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 протиріччя між інтересом та повноваженням</a:t>
            </a:r>
          </a:p>
        </p:txBody>
      </p:sp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98855" y="551935"/>
            <a:ext cx="11920151" cy="61701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0" algn="just"/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15330" y="81022"/>
            <a:ext cx="11903675" cy="4282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ЗАПОБІГАННЯ ТА ВРЕГУЛЮВАННЯ КОНФЛІКТУ ІНТЕРЕСІВ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4514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1924" y="2950947"/>
          <a:ext cx="5456238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Презентація" r:id="rId5" imgW="3799409" imgH="2848186" progId="PowerPoint.Show.12">
                  <p:embed/>
                </p:oleObj>
              </mc:Choice>
              <mc:Fallback>
                <p:oleObj name="Презентація" r:id="rId5" imgW="3799409" imgH="2848186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4" y="2950947"/>
                        <a:ext cx="5456238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10"/>
          <p:cNvSpPr/>
          <p:nvPr/>
        </p:nvSpPr>
        <p:spPr bwMode="auto">
          <a:xfrm>
            <a:off x="329513" y="626075"/>
            <a:ext cx="10486768" cy="22818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uk-UA" sz="1600" b="1" dirty="0" smtClean="0">
                <a:solidFill>
                  <a:srgbClr val="FF0000"/>
                </a:solidFill>
              </a:rPr>
              <a:t>Особи, уповноважені на виконання функцій держави або місцевого самоврядування, зобов’язані:</a:t>
            </a:r>
          </a:p>
          <a:p>
            <a:pPr>
              <a:spcAft>
                <a:spcPts val="300"/>
              </a:spcAft>
            </a:pPr>
            <a:r>
              <a:rPr lang="uk-UA" sz="1400" dirty="0" smtClean="0">
                <a:solidFill>
                  <a:schemeClr val="bg2"/>
                </a:solidFill>
              </a:rPr>
              <a:t>1) вживати заходів щодо недопущення виникнення реального, потенційного конфлікту інтересів;</a:t>
            </a:r>
          </a:p>
          <a:p>
            <a:pPr>
              <a:spcAft>
                <a:spcPts val="300"/>
              </a:spcAft>
            </a:pPr>
            <a:r>
              <a:rPr lang="uk-UA" sz="1400" dirty="0" smtClean="0">
                <a:solidFill>
                  <a:schemeClr val="bg2"/>
                </a:solidFill>
              </a:rPr>
              <a:t>2) повідомляти не пізніше наступного робочого дня з моменту, коли особа дізналася чи повинна була дізнатися про наявність у неї реального чи потенційного конфлікту інтересів безпосереднього керівника, а у випадку перебування особи на посаді, яка не передбачає наявності у неї безпосереднього керівника, або в колегіальному органі - Національне агентство чи інший визначений законом орган або колегіальний орган, під час виконання повноважень у якому виник конфлікт інтересів, відповідно;</a:t>
            </a:r>
          </a:p>
          <a:p>
            <a:pPr>
              <a:spcAft>
                <a:spcPts val="300"/>
              </a:spcAft>
            </a:pPr>
            <a:r>
              <a:rPr lang="uk-UA" sz="1400" dirty="0" smtClean="0">
                <a:solidFill>
                  <a:schemeClr val="bg2"/>
                </a:solidFill>
              </a:rPr>
              <a:t>3) не вчиняти дій та не приймати рішень в умовах реального конфлікту інтересів;</a:t>
            </a:r>
          </a:p>
          <a:p>
            <a:r>
              <a:rPr lang="uk-UA" sz="1400" dirty="0" smtClean="0">
                <a:solidFill>
                  <a:schemeClr val="bg2"/>
                </a:solidFill>
              </a:rPr>
              <a:t>4) вжити заходів щодо врегулювання реального чи потенційного конфлікту інтересів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980113" y="4151313"/>
          <a:ext cx="5561012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Презентація" r:id="rId7" imgW="2316625" imgH="1737480" progId="PowerPoint.Show.12">
                  <p:embed/>
                </p:oleObj>
              </mc:Choice>
              <mc:Fallback>
                <p:oleObj name="Презентація" r:id="rId7" imgW="2316625" imgH="1737480" progId="PowerPoint.Show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4151313"/>
                        <a:ext cx="5561012" cy="234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кутник 12"/>
          <p:cNvSpPr/>
          <p:nvPr/>
        </p:nvSpPr>
        <p:spPr bwMode="auto">
          <a:xfrm>
            <a:off x="5659396" y="2858529"/>
            <a:ext cx="6301946" cy="12851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Самостійне врегулювання конфлікту інтересів</a:t>
            </a:r>
          </a:p>
          <a:p>
            <a:pPr>
              <a:spcAft>
                <a:spcPts val="600"/>
              </a:spcAft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Позбавлення відповідного приватного інтересу з наданням підтверджуючих це документів керівнику органу.</a:t>
            </a:r>
          </a:p>
          <a:p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Позбавлення приватного інтересу має виключати будь-яку можливість його приховування.</a:t>
            </a:r>
          </a:p>
        </p:txBody>
      </p:sp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81233" y="766119"/>
            <a:ext cx="11837773" cy="59806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вчинення корупційних або пов’язаних з корупцією правопорушень особи, уповноважені на </a:t>
            </a:r>
          </a:p>
          <a:p>
            <a:pPr algn="ctr"/>
            <a:r>
              <a:rPr lang="uk-UA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функцій держави або місцевого самоврядування, притягаються до: </a:t>
            </a:r>
          </a:p>
          <a:p>
            <a:pPr algn="ctr"/>
            <a:r>
              <a:rPr lang="uk-UA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кримінальної, адміністративної, дисциплінарної та цивільно-правової відповідальності</a:t>
            </a:r>
          </a:p>
          <a:p>
            <a:pPr algn="ctr"/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9470" y="81021"/>
            <a:ext cx="11821298" cy="5862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ВІДПОВІДАЛЬНІСТЬ ЗА КОРУПЦІЙНІ АБО ПОВ’ЯЗАНІ З КОРУПЦІЄЮ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ПРАВОПОРУШЕННЯ ТА УСУНЕННЯ ЇХ НАСЛІДКІВ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4514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 bwMode="auto">
          <a:xfrm>
            <a:off x="403654" y="1581665"/>
            <a:ext cx="11302314" cy="299033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2" spcCol="360000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КРИМІНАЛЬНА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364.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Зловживання владою або службовим становищем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366-1. 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Декларування недостовірної інформації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368.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Прийняття пропозиції, обіцянки або одержання неправомірної вигоди службовою особою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368-2.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Незаконне збагачення </a:t>
            </a: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14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визнано такою, що не відповідає Конституції України (є неконституційною), згідно з Рішенням Конституційного Суду № 1-р/2019 від 26.02.2019)</a:t>
            </a: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FF0000"/>
                </a:solidFill>
                <a:latin typeface="Arial" charset="0"/>
              </a:rPr>
              <a:t>ВІДПОВІДАЛЬНІСТЬ</a:t>
            </a:r>
            <a:endParaRPr lang="uk-UA" sz="16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368-5.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Незаконне збагачення (</a:t>
            </a:r>
            <a:r>
              <a:rPr lang="uk-UA" sz="14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доповнено згідно із Законом №263-</a:t>
            </a:r>
            <a:r>
              <a:rPr lang="en-US" sz="14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IX</a:t>
            </a:r>
            <a:r>
              <a:rPr lang="uk-UA" sz="14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від 31.10.2019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369.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Пропозиція, обіцянка або надання неправомірної вигоди службовій особі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369-2.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Зловживання впливом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370.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Провокація підкупу</a:t>
            </a:r>
          </a:p>
        </p:txBody>
      </p:sp>
      <p:sp>
        <p:nvSpPr>
          <p:cNvPr id="6" name="Прямокутник 5"/>
          <p:cNvSpPr/>
          <p:nvPr/>
        </p:nvSpPr>
        <p:spPr bwMode="auto">
          <a:xfrm>
            <a:off x="395416" y="4687328"/>
            <a:ext cx="11310552" cy="183704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2" spcCol="360000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200"/>
              </a:spcAft>
            </a:pPr>
            <a:r>
              <a:rPr lang="uk-UA" sz="1600" b="1" dirty="0" smtClean="0">
                <a:solidFill>
                  <a:srgbClr val="FF0000"/>
                </a:solidFill>
                <a:latin typeface="Arial" charset="0"/>
              </a:rPr>
              <a:t>АДМІНІСТРАТИВНА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172-4. 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Порушення обмежень щодо сумісництва та суміщення з іншими видами діяльності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172-5. 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Порушення встановлених законом обмежень щодо одержання подарунків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172-6. 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Порушення вимог фінансового контролю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rgbClr val="FF00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rgbClr val="FF00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endParaRPr lang="uk-UA" sz="1600" b="1" dirty="0" smtClean="0">
              <a:solidFill>
                <a:srgbClr val="FF00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uk-UA" sz="1600" b="1" dirty="0" smtClean="0">
                <a:solidFill>
                  <a:srgbClr val="FF0000"/>
                </a:solidFill>
                <a:latin typeface="Arial" charset="0"/>
              </a:rPr>
              <a:t>ВІДПОВІДАЛЬНІСТЬ</a:t>
            </a:r>
            <a:endParaRPr lang="uk-UA" sz="16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172-7. 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Порушення вимог щодо запобігання та врегулювання конфлікту інтересів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Стаття 172-8. 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Незаконне використання інформації, що стала відома особі у зв'язку з виконанням службових повноважень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81233" y="766119"/>
            <a:ext cx="11837773" cy="59806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9470" y="81021"/>
            <a:ext cx="11821298" cy="5862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ІНФОРМАЦІЙНІ МАТЕРІАЛИ</a:t>
            </a:r>
            <a:endParaRPr lang="ru-RU" sz="2000" b="1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4514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 bwMode="auto">
          <a:xfrm>
            <a:off x="403654" y="1254368"/>
            <a:ext cx="11302314" cy="4962029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2" spcCol="360000" rtlCol="0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Закон України «Про запобігання корупції» -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4"/>
              </a:rPr>
              <a:t>zakon.rada.gov.ua/laws/show/1700-18#Text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База знань: інформаційний ресурс для легкого пошуку роз’яснень -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https://wiki.nazk.gov.ua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Роз’яснення про конфлікт інтересів - 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5"/>
              </a:rPr>
              <a:t>https://wiki.nazk.gov.ua/category/konflikt-interesiv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Тест на виявлення конфлікту інтересів - 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6"/>
              </a:rPr>
              <a:t>https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6"/>
              </a:rPr>
              <a:t>://nazk.gov.ua/uk/test-na-vyyavlennya-konfliktu-interesiv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6"/>
              </a:rPr>
              <a:t>/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Отримати роз’яснення про конфлікт інтересів -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7"/>
              </a:rPr>
              <a:t>https://nazk.gov.ua/uk/elektronne-zvernennya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Повідомити про конфлікт інтересів (у разі наявності інформації щодо іншої особи) - 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://nazk.gov.ua/uk/povidomyty-pro-koruptsiyu/</a:t>
            </a: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Методичні рекомендації (зі змінами) станом на 03.02.2025 -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8"/>
              </a:rPr>
              <a:t>https://wiki.nazk.gov.ua/pdfjs/?file=/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8"/>
              </a:rPr>
              <a:t>wp-content/uploads/Categories/00/a7/00a7436f958b8a030a42c403bcc53b2708767ea9fe094fb1c9e7e99214c76937310259413.pd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</a:t>
            </a: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 bwMode="auto">
          <a:xfrm>
            <a:off x="395416" y="5908430"/>
            <a:ext cx="11310552" cy="61593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2" spcCol="360000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54" y="1254368"/>
            <a:ext cx="5100885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81233" y="766119"/>
            <a:ext cx="11837773" cy="59806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4162" y="81021"/>
            <a:ext cx="11821298" cy="5862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ШПАРГАЛКА</a:t>
            </a:r>
            <a:endParaRPr lang="ru-RU" sz="2000" b="1" dirty="0" smtClean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4514" y="0"/>
            <a:ext cx="11874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 bwMode="auto">
          <a:xfrm>
            <a:off x="403654" y="1254368"/>
            <a:ext cx="11302314" cy="4962029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2" spcCol="360000" rtlCol="0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 bwMode="auto">
          <a:xfrm>
            <a:off x="395416" y="5908430"/>
            <a:ext cx="11310552" cy="61593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2" spcCol="360000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0" name="Picture 4" descr="C:\Users\User\Desktop\e9c1f51a97744aa713c8967fc1a2c65b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" y="978694"/>
            <a:ext cx="10892085" cy="53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9350" y="176878"/>
            <a:ext cx="3190753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Головне управління </a:t>
            </a:r>
            <a:r>
              <a:rPr lang="uk-UA" b="1" dirty="0" err="1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Держгеокадастру</a:t>
            </a:r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у Миколаївській області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996" y="1902941"/>
            <a:ext cx="9167149" cy="13345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Дякуємо за увагу!</a:t>
            </a:r>
            <a:endParaRPr lang="uk-UA" sz="6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43058" y="176878"/>
            <a:ext cx="3348942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Сектор </a:t>
            </a:r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 питань запобігання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виявлення корупції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19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">
  <a:themeElements>
    <a:clrScheme name="powerpoint-template-24 13">
      <a:dk1>
        <a:srgbClr val="EAEAEA"/>
      </a:dk1>
      <a:lt1>
        <a:srgbClr val="FFFFFF"/>
      </a:lt1>
      <a:dk2>
        <a:srgbClr val="4D4D4D"/>
      </a:dk2>
      <a:lt2>
        <a:srgbClr val="363636"/>
      </a:lt2>
      <a:accent1>
        <a:srgbClr val="696969"/>
      </a:accent1>
      <a:accent2>
        <a:srgbClr val="828282"/>
      </a:accent2>
      <a:accent3>
        <a:srgbClr val="FFFFFF"/>
      </a:accent3>
      <a:accent4>
        <a:srgbClr val="C8C8C8"/>
      </a:accent4>
      <a:accent5>
        <a:srgbClr val="B9B9B9"/>
      </a:accent5>
      <a:accent6>
        <a:srgbClr val="757575"/>
      </a:accent6>
      <a:hlink>
        <a:srgbClr val="A7562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1027</Words>
  <Application>Microsoft Office PowerPoint</Application>
  <PresentationFormat>Произвольный</PresentationFormat>
  <Paragraphs>142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powerpoint-template</vt:lpstr>
      <vt:lpstr>Презентація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199</cp:revision>
  <dcterms:created xsi:type="dcterms:W3CDTF">2020-01-30T18:29:56Z</dcterms:created>
  <dcterms:modified xsi:type="dcterms:W3CDTF">2025-06-27T10:36:06Z</dcterms:modified>
</cp:coreProperties>
</file>