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9"/>
  </p:notesMasterIdLst>
  <p:handoutMasterIdLst>
    <p:handoutMasterId r:id="rId10"/>
  </p:handoutMasterIdLst>
  <p:sldIdLst>
    <p:sldId id="257" r:id="rId2"/>
    <p:sldId id="258" r:id="rId3"/>
    <p:sldId id="259" r:id="rId4"/>
    <p:sldId id="260" r:id="rId5"/>
    <p:sldId id="261" r:id="rId6"/>
    <p:sldId id="263" r:id="rId7"/>
    <p:sldId id="264" r:id="rId8"/>
  </p:sldIdLst>
  <p:sldSz cx="12192000" cy="6858000"/>
  <p:notesSz cx="6858000" cy="9144000"/>
  <p:defaultTex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atova" initials="F" lastIdx="3" clrIdx="0">
    <p:extLst>
      <p:ext uri="{19B8F6BF-5375-455C-9EA6-DF929625EA0E}">
        <p15:presenceInfo xmlns:p15="http://schemas.microsoft.com/office/powerpoint/2012/main" userId="Filato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AE10CE4-0AEF-4BAF-A7E0-9658501A1783}" type="datetime1">
              <a:rPr lang="uk-UA" smtClean="0"/>
              <a:t>30.12.2024</a:t>
            </a:fld>
            <a:endParaRPr lang="en-US"/>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E96D678-0CBC-4120-B2EA-DA48EA9EEA6C}" type="datetime1">
              <a:rPr lang="uk-UA" smtClean="0"/>
              <a:t>30.12.2024</a:t>
            </a:fld>
            <a:endParaRPr lang="en-US"/>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uk"/>
              <a:t>Зразки заголовків</a:t>
            </a:r>
            <a:endParaRPr lang="en-US"/>
          </a:p>
          <a:p>
            <a:pPr lvl="1" rtl="0"/>
            <a:r>
              <a:rPr lang="uk"/>
              <a:t>Другий рівень</a:t>
            </a:r>
          </a:p>
          <a:p>
            <a:pPr lvl="2" rtl="0"/>
            <a:r>
              <a:rPr lang="uk"/>
              <a:t>Третій рівень</a:t>
            </a:r>
          </a:p>
          <a:p>
            <a:pPr lvl="3" rtl="0"/>
            <a:r>
              <a:rPr lang="uk"/>
              <a:t>Четвертий рівень</a:t>
            </a:r>
          </a:p>
          <a:p>
            <a:pPr lvl="4" rtl="0"/>
            <a:r>
              <a:rPr lang="uk"/>
              <a:t>П’ятий рівень</a:t>
            </a:r>
            <a:endParaRPr lang="en-US"/>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uk-UA"/>
              <a:t>Клацніть, щоб редагувати стиль зразка заголовка</a:t>
            </a:r>
            <a:endParaRPr lang="en-US" dirty="0"/>
          </a:p>
        </p:txBody>
      </p:sp>
      <p:sp>
        <p:nvSpPr>
          <p:cNvPr id="3" name="Підзаголовок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uk-UA"/>
              <a:t>Клацніть, щоб редагувати стиль зразка підзаголовка</a:t>
            </a:r>
            <a:endParaRPr lang="en-US" dirty="0"/>
          </a:p>
        </p:txBody>
      </p:sp>
      <p:cxnSp>
        <p:nvCxnSpPr>
          <p:cNvPr id="9" name="Пряма сполучна лінія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Місце для дати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6D1EC39-490E-4AE8-92CB-DE9518FDD1BD}" type="datetime1">
              <a:rPr lang="uk-UA" smtClean="0"/>
              <a:t>30.12.2024</a:t>
            </a:fld>
            <a:endParaRPr lang="en-US" dirty="0"/>
          </a:p>
        </p:txBody>
      </p:sp>
      <p:sp>
        <p:nvSpPr>
          <p:cNvPr id="5" name="Місце для нижнього колонтитула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Місце для номера слайда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вертикального тексту 2"/>
          <p:cNvSpPr>
            <a:spLocks noGrp="1"/>
          </p:cNvSpPr>
          <p:nvPr>
            <p:ph type="body" orient="vert" idx="1"/>
          </p:nvPr>
        </p:nvSpPr>
        <p:spPr/>
        <p:txBody>
          <a:bodyPr vert="eaVert" lIns="45720" tIns="0" rIns="45720" bIns="0"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7" name="Місце для дати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44A78F6-72DB-416E-B2B1-9040BCAD9E9D}" type="datetime1">
              <a:rPr lang="uk-UA" smtClean="0"/>
              <a:t>30.12.2024</a:t>
            </a:fld>
            <a:endParaRPr lang="en-US" dirty="0"/>
          </a:p>
        </p:txBody>
      </p:sp>
      <p:sp>
        <p:nvSpPr>
          <p:cNvPr id="8" name="Місце для нижнього колонтитула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Місце для номера слайда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9" name="Прямокутник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Вертикальний заголовок 1"/>
          <p:cNvSpPr>
            <a:spLocks noGrp="1"/>
          </p:cNvSpPr>
          <p:nvPr>
            <p:ph type="title" orient="vert"/>
          </p:nvPr>
        </p:nvSpPr>
        <p:spPr>
          <a:xfrm>
            <a:off x="8724900" y="412302"/>
            <a:ext cx="2628900" cy="5759898"/>
          </a:xfrm>
        </p:spPr>
        <p:txBody>
          <a:bodyPr vert="eaVert" rtlCol="0"/>
          <a:lstStyle/>
          <a:p>
            <a:pPr rtl="0"/>
            <a:r>
              <a:rPr lang="uk-UA"/>
              <a:t>Клацніть, щоб редагувати стиль зразка заголовка</a:t>
            </a:r>
            <a:endParaRPr lang="en-US" dirty="0"/>
          </a:p>
        </p:txBody>
      </p:sp>
      <p:sp>
        <p:nvSpPr>
          <p:cNvPr id="3" name="Місце для вертикального тексту 2"/>
          <p:cNvSpPr>
            <a:spLocks noGrp="1"/>
          </p:cNvSpPr>
          <p:nvPr>
            <p:ph type="body" orient="vert" idx="1"/>
          </p:nvPr>
        </p:nvSpPr>
        <p:spPr>
          <a:xfrm>
            <a:off x="838200" y="412302"/>
            <a:ext cx="7734300" cy="5759898"/>
          </a:xfrm>
        </p:spPr>
        <p:txBody>
          <a:bodyPr vert="eaVert" lIns="45720" tIns="0" rIns="45720" bIns="0"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7" name="Місце для дати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37B12714-5B97-4F13-9792-6D53EADE4894}" type="datetime1">
              <a:rPr lang="uk-UA" smtClean="0"/>
              <a:t>30.12.2024</a:t>
            </a:fld>
            <a:endParaRPr lang="en-US" dirty="0"/>
          </a:p>
        </p:txBody>
      </p:sp>
      <p:sp>
        <p:nvSpPr>
          <p:cNvPr id="8" name="Місце для нижнього колонтитула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Місце для номера слайда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idx="1"/>
          </p:nvPr>
        </p:nvSpPr>
        <p:spPr/>
        <p:txBody>
          <a:bodyPr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7" name="Місце для дати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96F0AF5F-7003-4DD2-8176-01461E5D019D}" type="datetime1">
              <a:rPr lang="uk-UA" smtClean="0"/>
              <a:t>30.12.2024</a:t>
            </a:fld>
            <a:endParaRPr lang="en-US" dirty="0"/>
          </a:p>
        </p:txBody>
      </p:sp>
      <p:sp>
        <p:nvSpPr>
          <p:cNvPr id="8" name="Місце для нижнього колонтитула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Місце для номера слайда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bg>
      <p:bgPr>
        <a:solidFill>
          <a:schemeClr val="bg1"/>
        </a:solidFill>
        <a:effectLst/>
      </p:bgPr>
    </p:bg>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uk-UA"/>
              <a:t>Клацніть, щоб редагувати стиль зразка заголовка</a:t>
            </a:r>
            <a:endParaRPr lang="en-US" dirty="0"/>
          </a:p>
        </p:txBody>
      </p:sp>
      <p:sp>
        <p:nvSpPr>
          <p:cNvPr id="3" name="Місце для тексту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uk-UA"/>
              <a:t>Клацніть, щоб відредагувати стилі зразків тексту</a:t>
            </a:r>
          </a:p>
        </p:txBody>
      </p:sp>
      <p:cxnSp>
        <p:nvCxnSpPr>
          <p:cNvPr id="9" name="Пряма сполучна лінія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Місце для дати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83C50B06-0C76-4044-B569-A7DE6500F95B}" type="datetime1">
              <a:rPr lang="uk-UA" smtClean="0"/>
              <a:t>30.12.2024</a:t>
            </a:fld>
            <a:endParaRPr lang="en-US" dirty="0"/>
          </a:p>
        </p:txBody>
      </p:sp>
      <p:sp>
        <p:nvSpPr>
          <p:cNvPr id="8" name="Місце для нижнього колонтитула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Місце для номера слайда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елементи вмісту">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097280" y="286603"/>
            <a:ext cx="10058400" cy="1450757"/>
          </a:xfrm>
        </p:spPr>
        <p:txBody>
          <a:bodyPr rtlCol="0"/>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sz="half" idx="1"/>
          </p:nvPr>
        </p:nvSpPr>
        <p:spPr>
          <a:xfrm>
            <a:off x="1097280" y="2120900"/>
            <a:ext cx="4639736" cy="3748193"/>
          </a:xfrm>
        </p:spPr>
        <p:txBody>
          <a:bodyPr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вмісту 3"/>
          <p:cNvSpPr>
            <a:spLocks noGrp="1"/>
          </p:cNvSpPr>
          <p:nvPr>
            <p:ph sz="half" idx="2"/>
          </p:nvPr>
        </p:nvSpPr>
        <p:spPr>
          <a:xfrm>
            <a:off x="6515944" y="2120900"/>
            <a:ext cx="4639736" cy="3748194"/>
          </a:xfrm>
        </p:spPr>
        <p:txBody>
          <a:bodyPr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2" name="Місце для дати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AB28E885-5816-420A-9D42-2FEF30285AD2}" type="datetime1">
              <a:rPr lang="uk-UA" smtClean="0"/>
              <a:t>30.12.2024</a:t>
            </a:fld>
            <a:endParaRPr lang="en-US" dirty="0"/>
          </a:p>
        </p:txBody>
      </p:sp>
      <p:sp>
        <p:nvSpPr>
          <p:cNvPr id="9" name="Місце для нижнього колонтитула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Місце для номера слайда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1097280" y="286603"/>
            <a:ext cx="10058400" cy="1450757"/>
          </a:xfrm>
        </p:spPr>
        <p:txBody>
          <a:bodyPr rtlCol="0"/>
          <a:lstStyle/>
          <a:p>
            <a:pPr rtl="0"/>
            <a:r>
              <a:rPr lang="uk-UA"/>
              <a:t>Клацніть, щоб редагувати стиль зразка заголовка</a:t>
            </a:r>
            <a:endParaRPr lang="en-US" dirty="0"/>
          </a:p>
        </p:txBody>
      </p:sp>
      <p:sp>
        <p:nvSpPr>
          <p:cNvPr id="3" name="Місце для тексту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4" name="Місце для вмісту 3"/>
          <p:cNvSpPr>
            <a:spLocks noGrp="1"/>
          </p:cNvSpPr>
          <p:nvPr>
            <p:ph sz="half" idx="2"/>
          </p:nvPr>
        </p:nvSpPr>
        <p:spPr>
          <a:xfrm>
            <a:off x="1097280" y="2958274"/>
            <a:ext cx="4639736" cy="2910821"/>
          </a:xfrm>
        </p:spPr>
        <p:txBody>
          <a:bodyPr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5" name="Місце для тексту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6" name="Місце для вмісту 5"/>
          <p:cNvSpPr>
            <a:spLocks noGrp="1"/>
          </p:cNvSpPr>
          <p:nvPr>
            <p:ph sz="quarter" idx="4"/>
          </p:nvPr>
        </p:nvSpPr>
        <p:spPr>
          <a:xfrm>
            <a:off x="6515944" y="2958273"/>
            <a:ext cx="4639736" cy="2910821"/>
          </a:xfrm>
        </p:spPr>
        <p:txBody>
          <a:bodyPr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2" name="Місце для дати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7BF90331-8470-4DAA-A3A0-CA149191E13B}" type="datetime1">
              <a:rPr lang="uk-UA" smtClean="0"/>
              <a:t>30.12.2024</a:t>
            </a:fld>
            <a:endParaRPr lang="en-US" dirty="0"/>
          </a:p>
        </p:txBody>
      </p:sp>
      <p:sp>
        <p:nvSpPr>
          <p:cNvPr id="11" name="Місце для нижнього колонтитула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Місце для номера слайда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6" name="Місце для дати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31C95A89-DE92-4CEC-84F2-B31945BCA6E4}" type="datetime1">
              <a:rPr lang="uk-UA" smtClean="0"/>
              <a:t>30.12.2024</a:t>
            </a:fld>
            <a:endParaRPr lang="en-US" dirty="0"/>
          </a:p>
        </p:txBody>
      </p:sp>
      <p:sp>
        <p:nvSpPr>
          <p:cNvPr id="7" name="Місце для нижнього колонтитула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Місце для номера слайда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Місце для дати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961F2CEA-8735-4CB5-A8E4-796AAFC6E7DA}" type="datetime1">
              <a:rPr lang="uk-UA" smtClean="0"/>
              <a:t>30.12.2024</a:t>
            </a:fld>
            <a:endParaRPr lang="en-US" dirty="0"/>
          </a:p>
        </p:txBody>
      </p:sp>
      <p:sp>
        <p:nvSpPr>
          <p:cNvPr id="3" name="Місце для нижнього колонтитула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Місце для номера слайда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idx="1"/>
          </p:nvPr>
        </p:nvSpPr>
        <p:spPr>
          <a:xfrm>
            <a:off x="5458984" y="812799"/>
            <a:ext cx="5928344" cy="5294757"/>
          </a:xfrm>
        </p:spPr>
        <p:txBody>
          <a:bodyPr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тексту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a:xfrm>
            <a:off x="643464" y="6446520"/>
            <a:ext cx="3517568" cy="365125"/>
          </a:xfrm>
        </p:spPr>
        <p:txBody>
          <a:bodyPr rtlCol="0"/>
          <a:lstStyle>
            <a:lvl1pPr algn="l">
              <a:defRPr/>
            </a:lvl1pPr>
          </a:lstStyle>
          <a:p>
            <a:pPr rtl="0"/>
            <a:fld id="{089DF9F9-C3E5-4342-B0AC-4484E4AF4438}" type="datetime1">
              <a:rPr lang="uk-UA" smtClean="0"/>
              <a:t>30.12.2024</a:t>
            </a:fld>
            <a:endParaRPr lang="en-US" dirty="0"/>
          </a:p>
        </p:txBody>
      </p:sp>
      <p:sp>
        <p:nvSpPr>
          <p:cNvPr id="6" name="Місце для нижнього колонтитула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Місце для номера слайда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Місце для зображення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a:t>Клацніть піктограму, щоб додати зображення</a:t>
            </a:r>
            <a:endParaRPr lang="en-US" dirty="0"/>
          </a:p>
        </p:txBody>
      </p:sp>
      <p:sp>
        <p:nvSpPr>
          <p:cNvPr id="2" name="Заголовок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uk-UA"/>
              <a:t>Клацніть, щоб редагувати стиль зразка заголовка</a:t>
            </a:r>
            <a:endParaRPr lang="en-US" dirty="0"/>
          </a:p>
        </p:txBody>
      </p:sp>
      <p:sp>
        <p:nvSpPr>
          <p:cNvPr id="4" name="Місце для тексту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lvl1pPr>
              <a:defRPr/>
            </a:lvl1pPr>
          </a:lstStyle>
          <a:p>
            <a:pPr rtl="0"/>
            <a:fld id="{B7FA476F-E2E0-4285-BE13-EC00DD3E8A1C}" type="datetime1">
              <a:rPr lang="uk-UA" smtClean="0"/>
              <a:t>30.12.2024</a:t>
            </a:fld>
            <a:endParaRPr lang="en-US" dirty="0"/>
          </a:p>
        </p:txBody>
      </p:sp>
      <p:sp>
        <p:nvSpPr>
          <p:cNvPr id="6" name="Місце для нижнього колонтитула 5"/>
          <p:cNvSpPr>
            <a:spLocks noGrp="1"/>
          </p:cNvSpPr>
          <p:nvPr>
            <p:ph type="ftr" sz="quarter" idx="11"/>
          </p:nvPr>
        </p:nvSpPr>
        <p:spPr>
          <a:xfrm>
            <a:off x="1097279" y="6446838"/>
            <a:ext cx="6818262" cy="365125"/>
          </a:xfrm>
        </p:spPr>
        <p:txBody>
          <a:bodyPr rtlCol="0"/>
          <a:lstStyle/>
          <a:p>
            <a:pPr algn="l"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кутник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Місце для заголовка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uk" dirty="0"/>
              <a:t>Зразок заголовка</a:t>
            </a:r>
            <a:endParaRPr lang="en-US" dirty="0"/>
          </a:p>
        </p:txBody>
      </p:sp>
      <p:sp>
        <p:nvSpPr>
          <p:cNvPr id="3" name="Місце для тексту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uk" dirty="0"/>
              <a:t>Зразки заголовків</a:t>
            </a:r>
          </a:p>
          <a:p>
            <a:pPr lvl="1" rtl="0"/>
            <a:r>
              <a:rPr lang="uk" dirty="0"/>
              <a:t>Другий рівень</a:t>
            </a:r>
          </a:p>
          <a:p>
            <a:pPr lvl="2" rtl="0"/>
            <a:r>
              <a:rPr lang="uk" dirty="0"/>
              <a:t>Третій рівень</a:t>
            </a:r>
          </a:p>
          <a:p>
            <a:pPr lvl="3" rtl="0"/>
            <a:r>
              <a:rPr lang="uk" dirty="0"/>
              <a:t>Четвертий рівень</a:t>
            </a:r>
          </a:p>
          <a:p>
            <a:pPr lvl="4" rtl="0"/>
            <a:r>
              <a:rPr lang="uk" dirty="0"/>
              <a:t>П’ятий рівень</a:t>
            </a:r>
            <a:endParaRPr lang="en-US" dirty="0"/>
          </a:p>
        </p:txBody>
      </p:sp>
      <p:sp>
        <p:nvSpPr>
          <p:cNvPr id="4" name="Місце для дати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372DE5ED-A30D-4234-8893-A9691FA5F80E}" type="datetime1">
              <a:rPr lang="uk-UA" smtClean="0"/>
              <a:t>30.12.2024</a:t>
            </a:fld>
            <a:endParaRPr lang="en-US" dirty="0"/>
          </a:p>
        </p:txBody>
      </p:sp>
      <p:sp>
        <p:nvSpPr>
          <p:cNvPr id="5" name="Місце для нижнього колонтитула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Місце для номера слайда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a:t>
            </a:fld>
            <a:endParaRPr lang="en-US" dirty="0"/>
          </a:p>
        </p:txBody>
      </p:sp>
      <p:cxnSp>
        <p:nvCxnSpPr>
          <p:cNvPr id="10" name="Пряма сполучна лінія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zakon.rada.gov.ua/laws/show/1700-18#n317"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Прямокутник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Заголовок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749846" cy="3686015"/>
          </a:xfrm>
        </p:spPr>
        <p:txBody>
          <a:bodyPr rtlCol="0">
            <a:normAutofit/>
          </a:bodyPr>
          <a:lstStyle/>
          <a:p>
            <a:pPr algn="ctr" rtl="0"/>
            <a:r>
              <a:rPr lang="uk-UA" sz="2000" dirty="0">
                <a:latin typeface="Times New Roman" panose="02020603050405020304" pitchFamily="18" charset="0"/>
                <a:cs typeface="Times New Roman" panose="02020603050405020304" pitchFamily="18" charset="0"/>
              </a:rPr>
              <a:t>Головне управління </a:t>
            </a:r>
            <a:r>
              <a:rPr lang="uk-UA" sz="2000" dirty="0" err="1">
                <a:latin typeface="Times New Roman" panose="02020603050405020304" pitchFamily="18" charset="0"/>
                <a:cs typeface="Times New Roman" panose="02020603050405020304" pitchFamily="18" charset="0"/>
              </a:rPr>
              <a:t>Держгеокадастру</a:t>
            </a:r>
            <a:r>
              <a:rPr lang="uk-UA" sz="2000" dirty="0">
                <a:latin typeface="Times New Roman" panose="02020603050405020304" pitchFamily="18" charset="0"/>
                <a:cs typeface="Times New Roman" panose="02020603050405020304" pitchFamily="18" charset="0"/>
              </a:rPr>
              <a:t> у Миколаївській області</a:t>
            </a:r>
            <a:br>
              <a:rPr lang="uk-UA" sz="2000" dirty="0">
                <a:latin typeface="Times New Roman" panose="02020603050405020304" pitchFamily="18" charset="0"/>
                <a:cs typeface="Times New Roman" panose="02020603050405020304" pitchFamily="18" charset="0"/>
              </a:rPr>
            </a:br>
            <a:br>
              <a:rPr lang="uk-UA" sz="2000" dirty="0">
                <a:latin typeface="Times New Roman" panose="02020603050405020304" pitchFamily="18" charset="0"/>
                <a:cs typeface="Times New Roman" panose="02020603050405020304" pitchFamily="18" charset="0"/>
              </a:rPr>
            </a:br>
            <a:br>
              <a:rPr lang="uk-UA" sz="2000" dirty="0">
                <a:latin typeface="Times New Roman" panose="02020603050405020304" pitchFamily="18" charset="0"/>
                <a:cs typeface="Times New Roman" panose="02020603050405020304" pitchFamily="18" charset="0"/>
              </a:rPr>
            </a:br>
            <a:br>
              <a:rPr lang="uk-UA" sz="2000" dirty="0">
                <a:latin typeface="Times New Roman" panose="02020603050405020304" pitchFamily="18" charset="0"/>
                <a:cs typeface="Times New Roman" panose="02020603050405020304" pitchFamily="18" charset="0"/>
              </a:rPr>
            </a:br>
            <a:br>
              <a:rPr lang="uk-UA" sz="2000">
                <a:latin typeface="Times New Roman" panose="02020603050405020304" pitchFamily="18" charset="0"/>
                <a:cs typeface="Times New Roman" panose="02020603050405020304" pitchFamily="18" charset="0"/>
              </a:rPr>
            </a:br>
            <a:r>
              <a:rPr lang="uk-UA" sz="3600">
                <a:latin typeface="Times New Roman" panose="02020603050405020304" pitchFamily="18" charset="0"/>
                <a:cs typeface="Times New Roman" panose="02020603050405020304" pitchFamily="18" charset="0"/>
              </a:rPr>
              <a:t>ЗАБОРОНА ВИКОРИСТАННЯ </a:t>
            </a:r>
            <a:r>
              <a:rPr lang="uk-UA" sz="3600" dirty="0">
                <a:latin typeface="Times New Roman" panose="02020603050405020304" pitchFamily="18" charset="0"/>
                <a:cs typeface="Times New Roman" panose="02020603050405020304" pitchFamily="18" charset="0"/>
              </a:rPr>
              <a:t>СЛУЖБОВОГО СТАНОВИЩА З МЕТОЮ ОТРИМАННЯ НЕПРАВОМІРНОЇ ВИГОДИ</a:t>
            </a:r>
            <a:endParaRPr lang="uk" sz="3600" dirty="0">
              <a:latin typeface="Times New Roman" panose="02020603050405020304" pitchFamily="18" charset="0"/>
              <a:cs typeface="Times New Roman" panose="02020603050405020304" pitchFamily="18" charset="0"/>
            </a:endParaRPr>
          </a:p>
        </p:txBody>
      </p:sp>
      <p:sp>
        <p:nvSpPr>
          <p:cNvPr id="3" name="Підзаголовок 2">
            <a:extLst>
              <a:ext uri="{FF2B5EF4-FFF2-40B4-BE49-F238E27FC236}">
                <a16:creationId xmlns:a16="http://schemas.microsoft.com/office/drawing/2014/main" id="{A8E9CFF2-3777-4FF4-A759-8491175B0B7C}"/>
              </a:ext>
            </a:extLst>
          </p:cNvPr>
          <p:cNvSpPr>
            <a:spLocks noGrp="1"/>
          </p:cNvSpPr>
          <p:nvPr>
            <p:ph type="subTitle" idx="1"/>
          </p:nvPr>
        </p:nvSpPr>
        <p:spPr>
          <a:xfrm>
            <a:off x="5278984" y="5923409"/>
            <a:ext cx="6269347" cy="1021498"/>
          </a:xfrm>
        </p:spPr>
        <p:txBody>
          <a:bodyPr rtlCol="0">
            <a:normAutofit/>
          </a:bodyPr>
          <a:lstStyle/>
          <a:p>
            <a:pPr rtl="0"/>
            <a:r>
              <a:rPr lang="uk" sz="1400" dirty="0">
                <a:solidFill>
                  <a:schemeClr val="tx1">
                    <a:lumMod val="85000"/>
                    <a:lumOff val="15000"/>
                  </a:schemeClr>
                </a:solidFill>
              </a:rPr>
              <a:t>Миколаїв 2024 </a:t>
            </a:r>
          </a:p>
        </p:txBody>
      </p:sp>
      <p:pic>
        <p:nvPicPr>
          <p:cNvPr id="5" name="Рисунок 4" descr="Зображення опис якого включає слова: будівля, сидіти, лавка, збоку&#10;&#10;Автоматично створений опис">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Пряма сполучна лінія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Прямокутник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Заголовок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rtlCol="0" anchor="ctr">
            <a:normAutofit/>
          </a:bodyPr>
          <a:lstStyle/>
          <a:p>
            <a:pPr lvl="0" rtl="0"/>
            <a:r>
              <a:rPr lang="uk" sz="2400" b="1" i="1" u="sng" dirty="0">
                <a:solidFill>
                  <a:srgbClr val="FFFFFF"/>
                </a:solidFill>
              </a:rPr>
              <a:t>Корупція</a:t>
            </a:r>
            <a:r>
              <a:rPr lang="uk" sz="2000" i="1" dirty="0">
                <a:solidFill>
                  <a:srgbClr val="FFFFFF"/>
                </a:solidFill>
              </a:rPr>
              <a:t> – використання особою, уповнова</a:t>
            </a:r>
            <a:r>
              <a:rPr lang="uk-UA" sz="2000" i="1" dirty="0" err="1">
                <a:solidFill>
                  <a:srgbClr val="FFFFFF"/>
                </a:solidFill>
              </a:rPr>
              <a:t>женною</a:t>
            </a:r>
            <a:r>
              <a:rPr lang="uk-UA" sz="2000" i="1" dirty="0">
                <a:solidFill>
                  <a:srgbClr val="FFFFFF"/>
                </a:solidFill>
              </a:rPr>
              <a:t> на виконання функцій держави наданих їй службових повноважень чи пов’язаних з ними можливостей з метою одержання неправомірної вигоди або прийняття такої вигоди, прийняття обіцянки/пропозиції вигоди для себе чи інших осіб або обіцянка/пропозиція чи надання неправомірної вигоди публічному службовцю, або на його вимогу іншим фізичним чи юридичним особам з метою схилити цю особу до протиправного використання службових повноважень чи </a:t>
            </a:r>
            <a:r>
              <a:rPr lang="uk-UA" sz="2000" i="1" dirty="0" err="1">
                <a:solidFill>
                  <a:srgbClr val="FFFFFF"/>
                </a:solidFill>
              </a:rPr>
              <a:t>повязаних</a:t>
            </a:r>
            <a:r>
              <a:rPr lang="uk-UA" sz="2000" i="1" dirty="0">
                <a:solidFill>
                  <a:srgbClr val="FFFFFF"/>
                </a:solidFill>
              </a:rPr>
              <a:t> з ними можливостей</a:t>
            </a:r>
            <a:br>
              <a:rPr lang="uk-UA" sz="2000" i="1" dirty="0">
                <a:solidFill>
                  <a:srgbClr val="FFFFFF"/>
                </a:solidFill>
              </a:rPr>
            </a:br>
            <a:br>
              <a:rPr lang="uk-UA" sz="2000" i="1" dirty="0">
                <a:solidFill>
                  <a:srgbClr val="FFFFFF"/>
                </a:solidFill>
              </a:rPr>
            </a:br>
            <a:r>
              <a:rPr lang="uk-UA" sz="2400" b="1" i="1" u="sng" dirty="0">
                <a:solidFill>
                  <a:srgbClr val="FFFFFF"/>
                </a:solidFill>
              </a:rPr>
              <a:t>Неправомірна вигода</a:t>
            </a:r>
            <a:r>
              <a:rPr lang="uk-UA" sz="2400" b="1" i="1" dirty="0">
                <a:solidFill>
                  <a:srgbClr val="FFFFFF"/>
                </a:solidFill>
              </a:rPr>
              <a:t> </a:t>
            </a:r>
            <a:r>
              <a:rPr lang="uk-UA" sz="2000" i="1" dirty="0">
                <a:solidFill>
                  <a:srgbClr val="FFFFFF"/>
                </a:solidFill>
              </a:rPr>
              <a:t>– грошові кошти або інше майно, переваги, пільги, послуги, нематеріальні активи, будь-які інші вигоди нематеріального чи негрошового характеру, які обіцяють, пропонують, надають або одержують без законних на те підстав.</a:t>
            </a:r>
            <a:endParaRPr lang="uk" sz="2000" i="1" dirty="0">
              <a:solidFill>
                <a:srgbClr val="FFFFFF"/>
              </a:solidFill>
            </a:endParaRPr>
          </a:p>
        </p:txBody>
      </p:sp>
      <p:sp>
        <p:nvSpPr>
          <p:cNvPr id="49" name="Прямокутник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Підзаголовок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rtlCol="0">
            <a:normAutofit/>
          </a:bodyPr>
          <a:lstStyle/>
          <a:p>
            <a:pPr rtl="0"/>
            <a:r>
              <a:rPr lang="uk" dirty="0">
                <a:solidFill>
                  <a:srgbClr val="FFFFFF"/>
                </a:solidFill>
              </a:rPr>
              <a:t>– стаття 1 Закону України «</a:t>
            </a:r>
            <a:r>
              <a:rPr lang="uk-UA" dirty="0">
                <a:solidFill>
                  <a:srgbClr val="FFFFFF"/>
                </a:solidFill>
              </a:rPr>
              <a:t>Про запобігання корупції</a:t>
            </a:r>
            <a:r>
              <a:rPr lang="uk" dirty="0">
                <a:solidFill>
                  <a:srgbClr val="FFFFFF"/>
                </a:solidFill>
              </a:rPr>
              <a:t>»</a:t>
            </a: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D45E1F-F31F-4114-98BF-54ADD65BD68E}"/>
              </a:ext>
            </a:extLst>
          </p:cNvPr>
          <p:cNvSpPr>
            <a:spLocks noGrp="1"/>
          </p:cNvSpPr>
          <p:nvPr>
            <p:ph type="title"/>
          </p:nvPr>
        </p:nvSpPr>
        <p:spPr>
          <a:xfrm>
            <a:off x="1097280" y="286604"/>
            <a:ext cx="10058400" cy="1022244"/>
          </a:xfrm>
        </p:spPr>
        <p:txBody>
          <a:bodyPr>
            <a:normAutofit fontScale="90000"/>
          </a:bodyPr>
          <a:lstStyle/>
          <a:p>
            <a:r>
              <a:rPr lang="uk-UA" sz="3600" dirty="0">
                <a:solidFill>
                  <a:schemeClr val="tx1"/>
                </a:solidFill>
              </a:rPr>
              <a:t>Обмеження встановленні ЗУ «Про запобігання корупції» (розділ </a:t>
            </a:r>
            <a:r>
              <a:rPr lang="en-US" sz="3600" dirty="0">
                <a:solidFill>
                  <a:schemeClr val="tx1"/>
                </a:solidFill>
              </a:rPr>
              <a:t>IV </a:t>
            </a:r>
            <a:r>
              <a:rPr lang="uk-UA" sz="3600" dirty="0">
                <a:solidFill>
                  <a:schemeClr val="tx1"/>
                </a:solidFill>
              </a:rPr>
              <a:t>Закону) </a:t>
            </a:r>
            <a:endParaRPr lang="ru-UA" sz="3600" dirty="0">
              <a:solidFill>
                <a:schemeClr val="tx1"/>
              </a:solidFill>
            </a:endParaRPr>
          </a:p>
        </p:txBody>
      </p:sp>
      <p:pic>
        <p:nvPicPr>
          <p:cNvPr id="6" name="Місце для вмісту 5">
            <a:extLst>
              <a:ext uri="{FF2B5EF4-FFF2-40B4-BE49-F238E27FC236}">
                <a16:creationId xmlns:a16="http://schemas.microsoft.com/office/drawing/2014/main" id="{EE554CC1-E2FE-438F-8D2B-BDDF27A953E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733" y="2120900"/>
            <a:ext cx="3333750" cy="3293782"/>
          </a:xfrm>
        </p:spPr>
      </p:pic>
      <p:sp>
        <p:nvSpPr>
          <p:cNvPr id="7" name="Місце для вмісту 6">
            <a:extLst>
              <a:ext uri="{FF2B5EF4-FFF2-40B4-BE49-F238E27FC236}">
                <a16:creationId xmlns:a16="http://schemas.microsoft.com/office/drawing/2014/main" id="{47606BAD-73DD-42BB-AB00-39BB892C2C86}"/>
              </a:ext>
            </a:extLst>
          </p:cNvPr>
          <p:cNvSpPr>
            <a:spLocks noGrp="1"/>
          </p:cNvSpPr>
          <p:nvPr>
            <p:ph sz="half" idx="2"/>
          </p:nvPr>
        </p:nvSpPr>
        <p:spPr>
          <a:xfrm>
            <a:off x="3325906" y="2120900"/>
            <a:ext cx="8766361" cy="4235076"/>
          </a:xfrm>
        </p:spPr>
        <p:txBody>
          <a:bodyPr>
            <a:normAutofit fontScale="92500" lnSpcReduction="20000"/>
          </a:bodyPr>
          <a:lstStyle/>
          <a:p>
            <a:r>
              <a:rPr lang="uk-UA" sz="1800" b="1" dirty="0">
                <a:solidFill>
                  <a:schemeClr val="tx1"/>
                </a:solidFill>
              </a:rPr>
              <a:t>Стаття 22. Обмеження щодо використання службових повноважень чи свого службового становища.</a:t>
            </a:r>
          </a:p>
          <a:p>
            <a:r>
              <a:rPr lang="uk-UA" sz="1800" dirty="0">
                <a:solidFill>
                  <a:schemeClr val="tx1"/>
                </a:solidFill>
              </a:rPr>
              <a:t>Забороняється:</a:t>
            </a:r>
          </a:p>
          <a:p>
            <a:r>
              <a:rPr lang="uk-UA" sz="1800" dirty="0">
                <a:solidFill>
                  <a:schemeClr val="tx1"/>
                </a:solidFill>
              </a:rPr>
              <a:t>- використовувати свої службові повноваження або своє службове становище, а також пов’язані з цим можливості з метою одержання неправомірної вигоди для себе чи інших осіб, у тому числі використовувати будь-яке державне чи комунальне майно або кошти в приватних інтересах.</a:t>
            </a:r>
          </a:p>
          <a:p>
            <a:r>
              <a:rPr lang="uk-UA" sz="1800" dirty="0">
                <a:solidFill>
                  <a:schemeClr val="tx1"/>
                </a:solidFill>
              </a:rPr>
              <a:t>Стаття 23. Обмеження щодо одержання подарунків.</a:t>
            </a:r>
          </a:p>
          <a:p>
            <a:r>
              <a:rPr lang="uk-UA" sz="1800" dirty="0">
                <a:solidFill>
                  <a:schemeClr val="tx1"/>
                </a:solidFill>
              </a:rPr>
              <a:t>Забороняється:</a:t>
            </a:r>
          </a:p>
          <a:p>
            <a:r>
              <a:rPr lang="uk-UA" sz="1800" dirty="0">
                <a:solidFill>
                  <a:schemeClr val="tx1"/>
                </a:solidFill>
              </a:rPr>
              <a:t>- безпосередньо або через інших осіб вимагати, просити, одержувати подарунки для себе чи близьких осіб від юридичних або фізичних осіб, у зв’язку із здійсненням діяльності, пов’язаної з виконанням функцій держави або місцевого самоврядування, а також якщо особа яка дарує, перебуває в підпорядкуванні такої особи.</a:t>
            </a:r>
            <a:endParaRPr lang="ru-UA" sz="1800" dirty="0">
              <a:solidFill>
                <a:schemeClr val="tx1"/>
              </a:solidFill>
            </a:endParaRPr>
          </a:p>
        </p:txBody>
      </p:sp>
      <p:sp>
        <p:nvSpPr>
          <p:cNvPr id="4" name="Місце для дати 3">
            <a:extLst>
              <a:ext uri="{FF2B5EF4-FFF2-40B4-BE49-F238E27FC236}">
                <a16:creationId xmlns:a16="http://schemas.microsoft.com/office/drawing/2014/main" id="{584F0600-FA1D-4043-AE77-CC3E139D2E6E}"/>
              </a:ext>
            </a:extLst>
          </p:cNvPr>
          <p:cNvSpPr>
            <a:spLocks noGrp="1"/>
          </p:cNvSpPr>
          <p:nvPr>
            <p:ph type="dt" sz="half" idx="10"/>
          </p:nvPr>
        </p:nvSpPr>
        <p:spPr/>
        <p:txBody>
          <a:bodyPr/>
          <a:lstStyle/>
          <a:p>
            <a:pPr rtl="0"/>
            <a:fld id="{96F0AF5F-7003-4DD2-8176-01461E5D019D}" type="datetime1">
              <a:rPr lang="uk-UA" smtClean="0"/>
              <a:t>30.12.2024</a:t>
            </a:fld>
            <a:endParaRPr lang="en-US" dirty="0"/>
          </a:p>
        </p:txBody>
      </p:sp>
    </p:spTree>
    <p:extLst>
      <p:ext uri="{BB962C8B-B14F-4D97-AF65-F5344CB8AC3E}">
        <p14:creationId xmlns:p14="http://schemas.microsoft.com/office/powerpoint/2010/main" val="2465509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335A0E-3827-42F5-A4EB-7859CE831A6C}"/>
              </a:ext>
            </a:extLst>
          </p:cNvPr>
          <p:cNvSpPr>
            <a:spLocks noGrp="1"/>
          </p:cNvSpPr>
          <p:nvPr>
            <p:ph type="title"/>
          </p:nvPr>
        </p:nvSpPr>
        <p:spPr>
          <a:xfrm>
            <a:off x="2563905" y="152400"/>
            <a:ext cx="9493623" cy="1757082"/>
          </a:xfrm>
        </p:spPr>
        <p:txBody>
          <a:bodyPr>
            <a:noAutofit/>
          </a:bodyPr>
          <a:lstStyle/>
          <a:p>
            <a:r>
              <a:rPr lang="uk-UA" sz="1800" b="1" dirty="0">
                <a:solidFill>
                  <a:schemeClr val="tx1"/>
                </a:solidFill>
              </a:rPr>
              <a:t>Подарунок </a:t>
            </a:r>
            <a:r>
              <a:rPr lang="uk-UA" sz="1800" dirty="0"/>
              <a:t>– </a:t>
            </a:r>
            <a:r>
              <a:rPr lang="uk-UA" sz="1800" dirty="0">
                <a:solidFill>
                  <a:schemeClr val="tx1"/>
                </a:solidFill>
              </a:rPr>
              <a:t>грошові кошти або інше майно, переваги, пільги, послуги, нематеріальні активи, які надають одержують безоплатно або за ціною, нижчою мінімальної ринкової.</a:t>
            </a:r>
            <a:br>
              <a:rPr lang="uk-UA" sz="1500" dirty="0">
                <a:solidFill>
                  <a:schemeClr val="tx1"/>
                </a:solidFill>
              </a:rPr>
            </a:br>
            <a:br>
              <a:rPr lang="uk-UA" sz="1500" dirty="0">
                <a:solidFill>
                  <a:schemeClr val="tx1"/>
                </a:solidFill>
              </a:rPr>
            </a:br>
            <a:r>
              <a:rPr lang="uk-UA" sz="1200" dirty="0">
                <a:solidFill>
                  <a:schemeClr val="tx1"/>
                </a:solidFill>
              </a:rPr>
              <a:t>Законом встановлена можливість приймати подарунки, які відповідають загальноприйнятим уявленням про гостинність, крім випадків, передбачених ч.1 ст. 23 Закону, якщо вартість таких подарунків не перевищує 1 ПМ для працездатних осіб, встановлений на день прийняття подарунка, одноразово, а сукупна вартість таких подарунків, отриманих від однієї особи (групи осіб) протягом року, не перевищує 2 ПМ, встановлених для працездатної особи на 1 січня того року, в якому прийнято подарунки </a:t>
            </a:r>
            <a:endParaRPr lang="ru-UA" sz="1200" dirty="0">
              <a:solidFill>
                <a:schemeClr val="tx1"/>
              </a:solidFill>
            </a:endParaRPr>
          </a:p>
        </p:txBody>
      </p:sp>
      <p:sp>
        <p:nvSpPr>
          <p:cNvPr id="3" name="Місце для вмісту 2">
            <a:extLst>
              <a:ext uri="{FF2B5EF4-FFF2-40B4-BE49-F238E27FC236}">
                <a16:creationId xmlns:a16="http://schemas.microsoft.com/office/drawing/2014/main" id="{5896CB30-C88E-4C18-A339-677EBDABAA49}"/>
              </a:ext>
            </a:extLst>
          </p:cNvPr>
          <p:cNvSpPr>
            <a:spLocks noGrp="1"/>
          </p:cNvSpPr>
          <p:nvPr>
            <p:ph sz="half" idx="1"/>
          </p:nvPr>
        </p:nvSpPr>
        <p:spPr>
          <a:xfrm>
            <a:off x="502024" y="2120900"/>
            <a:ext cx="6266329" cy="4073712"/>
          </a:xfrm>
        </p:spPr>
        <p:txBody>
          <a:bodyPr>
            <a:normAutofit fontScale="92500" lnSpcReduction="10000"/>
          </a:bodyPr>
          <a:lstStyle/>
          <a:p>
            <a:r>
              <a:rPr lang="uk-UA" b="1" dirty="0">
                <a:solidFill>
                  <a:schemeClr val="tx1"/>
                </a:solidFill>
              </a:rPr>
              <a:t>Обмеження щодо вартості подарунків не поширюються на подарунки, які:</a:t>
            </a:r>
          </a:p>
          <a:p>
            <a:r>
              <a:rPr lang="uk-UA" sz="1800" dirty="0">
                <a:solidFill>
                  <a:schemeClr val="tx1"/>
                </a:solidFill>
              </a:rPr>
              <a:t>- даруються близькими особами (члени сім’ї (), чоловік дружина, батько мати, вітчим, мачуха, син, дочка, пасинок, падчерка, рідний та двоюрідні брати/сестри, рідний брат/сестра дружини (чоловіка), племінник, племінниця, рідні дядько та тітка, дід, баба, прадід, прабаба, внук, внучка, правнук, правнучка, зять, невістка, тесть, теща, свекор, свекруха, батько та мати дружини (чоловіка), сина (дочки), </a:t>
            </a:r>
            <a:r>
              <a:rPr lang="uk-UA" sz="1800" dirty="0" err="1">
                <a:solidFill>
                  <a:schemeClr val="tx1"/>
                </a:solidFill>
              </a:rPr>
              <a:t>усиновлювач</a:t>
            </a:r>
            <a:r>
              <a:rPr lang="uk-UA" sz="1800" dirty="0">
                <a:solidFill>
                  <a:schemeClr val="tx1"/>
                </a:solidFill>
              </a:rPr>
              <a:t> чи усиновлений, опікун чи піклувальник, особа, яка перебуває під опікою або піклуванням зазначеного суб’єкта);</a:t>
            </a:r>
          </a:p>
          <a:p>
            <a:r>
              <a:rPr lang="uk-UA" sz="1800" dirty="0">
                <a:solidFill>
                  <a:schemeClr val="tx1"/>
                </a:solidFill>
              </a:rPr>
              <a:t>- одержуються як загальнодоступні знижки на товари, послуги, загальнодоступні виграші, призи, премії, бонуси.</a:t>
            </a:r>
            <a:endParaRPr lang="ru-UA" sz="1800" dirty="0">
              <a:solidFill>
                <a:schemeClr val="tx1"/>
              </a:solidFill>
            </a:endParaRPr>
          </a:p>
        </p:txBody>
      </p:sp>
      <p:pic>
        <p:nvPicPr>
          <p:cNvPr id="7" name="Місце для вмісту 6">
            <a:extLst>
              <a:ext uri="{FF2B5EF4-FFF2-40B4-BE49-F238E27FC236}">
                <a16:creationId xmlns:a16="http://schemas.microsoft.com/office/drawing/2014/main" id="{26B2CFEF-5FCA-4518-B05B-35CBD11C474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flipH="1">
            <a:off x="7976394" y="2280444"/>
            <a:ext cx="3429000" cy="3429000"/>
          </a:xfrm>
        </p:spPr>
      </p:pic>
      <p:sp>
        <p:nvSpPr>
          <p:cNvPr id="5" name="Місце для дати 4">
            <a:extLst>
              <a:ext uri="{FF2B5EF4-FFF2-40B4-BE49-F238E27FC236}">
                <a16:creationId xmlns:a16="http://schemas.microsoft.com/office/drawing/2014/main" id="{A2C368AC-DD16-4C9A-8481-58B63478DFD3}"/>
              </a:ext>
            </a:extLst>
          </p:cNvPr>
          <p:cNvSpPr>
            <a:spLocks noGrp="1"/>
          </p:cNvSpPr>
          <p:nvPr>
            <p:ph type="dt" sz="half" idx="10"/>
          </p:nvPr>
        </p:nvSpPr>
        <p:spPr/>
        <p:txBody>
          <a:bodyPr/>
          <a:lstStyle/>
          <a:p>
            <a:pPr rtl="0"/>
            <a:fld id="{AB28E885-5816-420A-9D42-2FEF30285AD2}" type="datetime1">
              <a:rPr lang="uk-UA" smtClean="0"/>
              <a:t>30.12.2024</a:t>
            </a:fld>
            <a:endParaRPr lang="en-US" dirty="0"/>
          </a:p>
        </p:txBody>
      </p:sp>
      <p:pic>
        <p:nvPicPr>
          <p:cNvPr id="1026" name="Picture 2" descr="Чи можна передаровувати подарунки — народні прикмети та поради">
            <a:extLst>
              <a:ext uri="{FF2B5EF4-FFF2-40B4-BE49-F238E27FC236}">
                <a16:creationId xmlns:a16="http://schemas.microsoft.com/office/drawing/2014/main" id="{28B26977-5079-4962-8CD4-F88B3116B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42" y="152400"/>
            <a:ext cx="2073022" cy="1496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12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DCD44645-00E9-49E5-8DED-AC51FADD89BB}"/>
              </a:ext>
            </a:extLst>
          </p:cNvPr>
          <p:cNvSpPr>
            <a:spLocks noGrp="1"/>
          </p:cNvSpPr>
          <p:nvPr>
            <p:ph type="title"/>
          </p:nvPr>
        </p:nvSpPr>
        <p:spPr>
          <a:xfrm>
            <a:off x="1097280" y="286603"/>
            <a:ext cx="10058400" cy="1371867"/>
          </a:xfrm>
        </p:spPr>
        <p:txBody>
          <a:bodyPr>
            <a:noAutofit/>
          </a:bodyPr>
          <a:lstStyle/>
          <a:p>
            <a:r>
              <a:rPr lang="uk-UA" sz="4400" b="1" dirty="0">
                <a:solidFill>
                  <a:schemeClr val="tx1"/>
                </a:solidFill>
              </a:rPr>
              <a:t>«Загальновизнане уявлення про гостинність»</a:t>
            </a:r>
            <a:endParaRPr lang="ru-UA" sz="4400" dirty="0"/>
          </a:p>
        </p:txBody>
      </p:sp>
      <p:sp>
        <p:nvSpPr>
          <p:cNvPr id="9" name="Місце для вмісту 8">
            <a:extLst>
              <a:ext uri="{FF2B5EF4-FFF2-40B4-BE49-F238E27FC236}">
                <a16:creationId xmlns:a16="http://schemas.microsoft.com/office/drawing/2014/main" id="{403CA807-CD1A-44D5-983D-48D2AAF1FE37}"/>
              </a:ext>
            </a:extLst>
          </p:cNvPr>
          <p:cNvSpPr>
            <a:spLocks noGrp="1"/>
          </p:cNvSpPr>
          <p:nvPr>
            <p:ph idx="1"/>
          </p:nvPr>
        </p:nvSpPr>
        <p:spPr>
          <a:xfrm>
            <a:off x="268941" y="1981201"/>
            <a:ext cx="11761694" cy="3887892"/>
          </a:xfrm>
        </p:spPr>
        <p:txBody>
          <a:bodyPr>
            <a:normAutofit fontScale="92500" lnSpcReduction="20000"/>
          </a:bodyPr>
          <a:lstStyle/>
          <a:p>
            <a:r>
              <a:rPr lang="uk-UA" sz="1600" b="1" dirty="0">
                <a:solidFill>
                  <a:schemeClr val="tx1"/>
                </a:solidFill>
              </a:rPr>
              <a:t>«Загальновизнане уявлення про гостинність» </a:t>
            </a:r>
            <a:r>
              <a:rPr lang="uk-UA" sz="1600" dirty="0">
                <a:solidFill>
                  <a:schemeClr val="tx1"/>
                </a:solidFill>
              </a:rPr>
              <a:t>– поняття оціночне та на законодавчому рівні не визначене. Воно може тлумачитись з урахуванням загальних принципів діяльності державних службовців чи посадових осіб місцевого самоврядування, обстановки дарування, приводу, з якого надається подарунок, традицій, національних вимог дипломатичного протоколу, етикету та ряду інших чинників. </a:t>
            </a:r>
          </a:p>
          <a:p>
            <a:pPr>
              <a:buFont typeface="Wingdings" panose="05000000000000000000" pitchFamily="2" charset="2"/>
              <a:buChar char="Ø"/>
            </a:pPr>
            <a:r>
              <a:rPr lang="uk-UA" sz="1600" dirty="0">
                <a:solidFill>
                  <a:schemeClr val="tx1"/>
                </a:solidFill>
              </a:rPr>
              <a:t> повинно сприйматися у конкретній обстановці сторонами саме як міра дотримання правил етикету, що не пов’язане з раніше вчинюваними службовцем діями чи прийнятими рішеннями, діями, які вчиненні на прохання </a:t>
            </a:r>
            <a:r>
              <a:rPr lang="uk-UA" sz="1600" dirty="0" err="1">
                <a:solidFill>
                  <a:schemeClr val="tx1"/>
                </a:solidFill>
              </a:rPr>
              <a:t>даруючої</a:t>
            </a:r>
            <a:r>
              <a:rPr lang="uk-UA" sz="1600" dirty="0">
                <a:solidFill>
                  <a:schemeClr val="tx1"/>
                </a:solidFill>
              </a:rPr>
              <a:t> особи, а також відсутність відносин підлеглості;</a:t>
            </a:r>
          </a:p>
          <a:p>
            <a:pPr>
              <a:buFont typeface="Wingdings" panose="05000000000000000000" pitchFamily="2" charset="2"/>
              <a:buChar char="Ø"/>
            </a:pPr>
            <a:r>
              <a:rPr lang="uk-UA" sz="1600" dirty="0">
                <a:solidFill>
                  <a:schemeClr val="tx1"/>
                </a:solidFill>
              </a:rPr>
              <a:t>дарування повинно відбуватися під час офіційних заходів, урочистостей, візитів, під час виконання особою своїх службових обов’язків;</a:t>
            </a:r>
          </a:p>
          <a:p>
            <a:pPr>
              <a:buFont typeface="Wingdings" panose="05000000000000000000" pitchFamily="2" charset="2"/>
              <a:buChar char="Ø"/>
            </a:pPr>
            <a:r>
              <a:rPr lang="uk-UA" sz="1600" dirty="0">
                <a:solidFill>
                  <a:schemeClr val="tx1"/>
                </a:solidFill>
              </a:rPr>
              <a:t>такі дарунки та прояви гостинності не повинні бути постійними;</a:t>
            </a:r>
          </a:p>
          <a:p>
            <a:pPr>
              <a:buFont typeface="Wingdings" panose="05000000000000000000" pitchFamily="2" charset="2"/>
              <a:buChar char="Ø"/>
            </a:pPr>
            <a:r>
              <a:rPr lang="uk-UA" sz="1600" dirty="0">
                <a:solidFill>
                  <a:schemeClr val="tx1"/>
                </a:solidFill>
              </a:rPr>
              <a:t>дозволяються подарунки, що «вміщаються в межі» сувенірів, які зазвичай використовуються як засіб підтримання добрих ділових відносин або зміцнення робочих стосунків (краєзнавчі та історичні довідники, записники чи художні альбоми відомих картин, споруд, книжки, квіти, сувеніри з національною символікою, в залежності від того, чи є це доречним у даному випадку.</a:t>
            </a:r>
          </a:p>
          <a:p>
            <a:pPr marL="0" indent="0">
              <a:buNone/>
            </a:pPr>
            <a:r>
              <a:rPr lang="uk-UA" sz="1600" dirty="0">
                <a:solidFill>
                  <a:schemeClr val="tx1"/>
                </a:solidFill>
              </a:rPr>
              <a:t>Подарунки, одержані, як подарунки державі, АРК, територіальній громаді, ДП, КП, установам чи організаціям, є відповідно державною або комунальною власністю і передаються органу, підприємству, установі чи організації у порядку, визначеному Постановою КМУ від 16.11.2011 № 1195.</a:t>
            </a:r>
          </a:p>
          <a:p>
            <a:endParaRPr lang="uk-UA" sz="1600" dirty="0">
              <a:solidFill>
                <a:schemeClr val="tx1"/>
              </a:solidFill>
            </a:endParaRPr>
          </a:p>
          <a:p>
            <a:endParaRPr lang="ru-UA" dirty="0"/>
          </a:p>
        </p:txBody>
      </p:sp>
      <p:sp>
        <p:nvSpPr>
          <p:cNvPr id="5" name="Місце для дати 4">
            <a:extLst>
              <a:ext uri="{FF2B5EF4-FFF2-40B4-BE49-F238E27FC236}">
                <a16:creationId xmlns:a16="http://schemas.microsoft.com/office/drawing/2014/main" id="{752823DD-1A38-4E05-8D26-FDAF61B92556}"/>
              </a:ext>
            </a:extLst>
          </p:cNvPr>
          <p:cNvSpPr>
            <a:spLocks noGrp="1"/>
          </p:cNvSpPr>
          <p:nvPr>
            <p:ph type="dt" sz="half" idx="10"/>
          </p:nvPr>
        </p:nvSpPr>
        <p:spPr/>
        <p:txBody>
          <a:bodyPr/>
          <a:lstStyle/>
          <a:p>
            <a:pPr rtl="0"/>
            <a:fld id="{AB28E885-5816-420A-9D42-2FEF30285AD2}" type="datetime1">
              <a:rPr lang="uk-UA" smtClean="0"/>
              <a:t>30.12.2024</a:t>
            </a:fld>
            <a:endParaRPr lang="en-US" dirty="0"/>
          </a:p>
        </p:txBody>
      </p:sp>
    </p:spTree>
    <p:extLst>
      <p:ext uri="{BB962C8B-B14F-4D97-AF65-F5344CB8AC3E}">
        <p14:creationId xmlns:p14="http://schemas.microsoft.com/office/powerpoint/2010/main" val="3897456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9DF18EA7-B37E-4117-87C3-826BB4097927}"/>
              </a:ext>
            </a:extLst>
          </p:cNvPr>
          <p:cNvSpPr>
            <a:spLocks noGrp="1"/>
          </p:cNvSpPr>
          <p:nvPr>
            <p:ph type="title"/>
          </p:nvPr>
        </p:nvSpPr>
        <p:spPr/>
        <p:txBody>
          <a:bodyPr>
            <a:normAutofit/>
          </a:bodyPr>
          <a:lstStyle/>
          <a:p>
            <a:r>
              <a:rPr lang="uk-UA" sz="3300" b="1" dirty="0">
                <a:solidFill>
                  <a:schemeClr val="tx1"/>
                </a:solidFill>
              </a:rPr>
              <a:t>Заходи запобігання одержанню неправомірної вигоди або подарунка та поводження з ним (стаття 24 Закону) </a:t>
            </a:r>
            <a:endParaRPr lang="ru-UA" sz="3300" dirty="0"/>
          </a:p>
        </p:txBody>
      </p:sp>
      <p:sp>
        <p:nvSpPr>
          <p:cNvPr id="6" name="Місце для вмісту 5">
            <a:extLst>
              <a:ext uri="{FF2B5EF4-FFF2-40B4-BE49-F238E27FC236}">
                <a16:creationId xmlns:a16="http://schemas.microsoft.com/office/drawing/2014/main" id="{2E6D6F78-EC17-481B-9ED4-E04D5FC86D48}"/>
              </a:ext>
            </a:extLst>
          </p:cNvPr>
          <p:cNvSpPr>
            <a:spLocks noGrp="1"/>
          </p:cNvSpPr>
          <p:nvPr>
            <p:ph sz="half" idx="1"/>
          </p:nvPr>
        </p:nvSpPr>
        <p:spPr>
          <a:xfrm>
            <a:off x="304800" y="1990166"/>
            <a:ext cx="5719482" cy="3878928"/>
          </a:xfrm>
        </p:spPr>
        <p:txBody>
          <a:bodyPr>
            <a:normAutofit fontScale="25000" lnSpcReduction="20000"/>
          </a:bodyPr>
          <a:lstStyle/>
          <a:p>
            <a:r>
              <a:rPr lang="uk-UA" sz="5600" dirty="0">
                <a:solidFill>
                  <a:schemeClr val="tx1"/>
                </a:solidFill>
              </a:rPr>
              <a:t>Особи, уповноважені на виконання функцій держави або місцевого самоврядування, прирівняні до них особи у разі надходження пропозиції щодо неправомірної вигоди або подарунка, незважаючи на приватні інтереси, зобов’язані невідкладно вжити таких заходів:</a:t>
            </a:r>
          </a:p>
          <a:p>
            <a:r>
              <a:rPr lang="uk-UA" sz="5600" dirty="0">
                <a:solidFill>
                  <a:schemeClr val="tx1"/>
                </a:solidFill>
              </a:rPr>
              <a:t>1) відмовитися від пропозиції;</a:t>
            </a:r>
          </a:p>
          <a:p>
            <a:r>
              <a:rPr lang="uk-UA" sz="5600" dirty="0">
                <a:solidFill>
                  <a:schemeClr val="tx1"/>
                </a:solidFill>
              </a:rPr>
              <a:t>2) за можливості ідентифікувати особу, яка зробила пропозицію;</a:t>
            </a:r>
          </a:p>
          <a:p>
            <a:r>
              <a:rPr lang="uk-UA" sz="5600" dirty="0">
                <a:solidFill>
                  <a:schemeClr val="tx1"/>
                </a:solidFill>
              </a:rPr>
              <a:t>3) залучити свідків, якщо це можливо, у тому числі з числа співробітників;</a:t>
            </a:r>
          </a:p>
          <a:p>
            <a:r>
              <a:rPr lang="uk-UA" sz="5600" dirty="0">
                <a:solidFill>
                  <a:schemeClr val="tx1"/>
                </a:solidFill>
              </a:rPr>
              <a:t>4) письмово повідомити про пропозицію безпосереднього керівника (за наявності) або керівника відповідного органу, підприємства, установи, організації, спеціально уповноважених суб’єктів у сфері протидії корупції.</a:t>
            </a:r>
          </a:p>
          <a:p>
            <a:r>
              <a:rPr lang="uk-UA" sz="5600" dirty="0"/>
              <a:t> Якщо особа, на яку поширюються обмеження щодо використання службового становища та щодо одержання подарунків, виявила у своєму службовому приміщенні чи отримала майно, що може бути неправомірною вигодою, або подарунок, вона зобов’язана невідкладно, але не пізніше одного робочого дня, письмово повідомити про цей факт свого безпосереднього керівника або керівника відповідного органу, підприємства, установи, організації.</a:t>
            </a:r>
          </a:p>
          <a:p>
            <a:endParaRPr lang="ru-UA" dirty="0"/>
          </a:p>
        </p:txBody>
      </p:sp>
      <p:sp>
        <p:nvSpPr>
          <p:cNvPr id="7" name="Місце для вмісту 6">
            <a:extLst>
              <a:ext uri="{FF2B5EF4-FFF2-40B4-BE49-F238E27FC236}">
                <a16:creationId xmlns:a16="http://schemas.microsoft.com/office/drawing/2014/main" id="{49D20420-7EB3-4300-BF9D-61191E721F32}"/>
              </a:ext>
            </a:extLst>
          </p:cNvPr>
          <p:cNvSpPr>
            <a:spLocks noGrp="1"/>
          </p:cNvSpPr>
          <p:nvPr>
            <p:ph sz="half" idx="2"/>
          </p:nvPr>
        </p:nvSpPr>
        <p:spPr>
          <a:xfrm>
            <a:off x="6167720" y="1990165"/>
            <a:ext cx="5880845" cy="4159623"/>
          </a:xfrm>
        </p:spPr>
        <p:txBody>
          <a:bodyPr>
            <a:normAutofit fontScale="25000" lnSpcReduction="20000"/>
          </a:bodyPr>
          <a:lstStyle/>
          <a:p>
            <a:r>
              <a:rPr lang="uk-UA" sz="5600" dirty="0">
                <a:solidFill>
                  <a:schemeClr val="tx1"/>
                </a:solidFill>
              </a:rPr>
              <a:t>Про виявлення майна, що може бути неправомірною вигодою, або подарунка складається акт, який підписується особою, яка виявила неправомірну вигоду або подарунок, та її безпосереднім керівником або керівником відповідного органу, підприємства, установи, організації.</a:t>
            </a:r>
          </a:p>
          <a:p>
            <a:r>
              <a:rPr lang="uk-UA" sz="5600" dirty="0">
                <a:solidFill>
                  <a:schemeClr val="tx1"/>
                </a:solidFill>
              </a:rPr>
              <a:t>У разі якщо майно, що може бути неправомірною вигодою, або подарунок виявляє особа, яка є керівником органу, підприємства, установи, організації, акт про виявлення майна, що може бути неправомірною вигодою, або подарунка підписує ця особа та особа, уповноважена на виконання обов’язків керівника відповідного органу, підприємства, установи, організації у разі його відсутності.</a:t>
            </a:r>
          </a:p>
          <a:p>
            <a:r>
              <a:rPr lang="uk-UA" sz="5600" dirty="0">
                <a:solidFill>
                  <a:schemeClr val="tx1"/>
                </a:solidFill>
              </a:rPr>
              <a:t>3. Предмети неправомірної вигоди, а також одержані чи виявлені подарунки зберігаються в органі до їх передачі спеціально уповноваженим суб’єктам у сфері протидії корупції.</a:t>
            </a:r>
          </a:p>
          <a:p>
            <a:r>
              <a:rPr lang="uk-UA" sz="5600" dirty="0">
                <a:solidFill>
                  <a:schemeClr val="tx1"/>
                </a:solidFill>
              </a:rPr>
              <a:t>4. Положення цієї статті не поширюються на випадки одержання подарунка за наявності обставин, передбачених </a:t>
            </a:r>
            <a:r>
              <a:rPr lang="uk-UA" sz="5600" u="sng" dirty="0">
                <a:solidFill>
                  <a:schemeClr val="tx1"/>
                </a:solidFill>
                <a:hlinkClick r:id="rId2">
                  <a:extLst>
                    <a:ext uri="{A12FA001-AC4F-418D-AE19-62706E023703}">
                      <ahyp:hlinkClr xmlns:ahyp="http://schemas.microsoft.com/office/drawing/2018/hyperlinkcolor" val="tx"/>
                    </a:ext>
                  </a:extLst>
                </a:hlinkClick>
              </a:rPr>
              <a:t>частиною другою</a:t>
            </a:r>
            <a:r>
              <a:rPr lang="uk-UA" sz="5600" dirty="0">
                <a:solidFill>
                  <a:schemeClr val="tx1"/>
                </a:solidFill>
              </a:rPr>
              <a:t> статті 23 цього Закону.</a:t>
            </a:r>
          </a:p>
          <a:p>
            <a:r>
              <a:rPr lang="uk-UA" sz="5600" dirty="0">
                <a:solidFill>
                  <a:schemeClr val="tx1"/>
                </a:solidFill>
              </a:rPr>
              <a:t>5. У випадку наявності в особи сумнівів щодо можливості одержання нею подарунка, вона має право письмово звернутися для одержання консультації з цього питання до НАЗК, яке надає відповідне роз’яснення.</a:t>
            </a:r>
          </a:p>
          <a:p>
            <a:endParaRPr lang="ru-UA" dirty="0"/>
          </a:p>
        </p:txBody>
      </p:sp>
      <p:sp>
        <p:nvSpPr>
          <p:cNvPr id="4" name="Місце для дати 3">
            <a:extLst>
              <a:ext uri="{FF2B5EF4-FFF2-40B4-BE49-F238E27FC236}">
                <a16:creationId xmlns:a16="http://schemas.microsoft.com/office/drawing/2014/main" id="{317C4FF7-5BDA-42C3-815B-BE523297E3E0}"/>
              </a:ext>
            </a:extLst>
          </p:cNvPr>
          <p:cNvSpPr>
            <a:spLocks noGrp="1"/>
          </p:cNvSpPr>
          <p:nvPr>
            <p:ph type="dt" sz="half" idx="10"/>
          </p:nvPr>
        </p:nvSpPr>
        <p:spPr/>
        <p:txBody>
          <a:bodyPr/>
          <a:lstStyle/>
          <a:p>
            <a:pPr rtl="0"/>
            <a:fld id="{96F0AF5F-7003-4DD2-8176-01461E5D019D}" type="datetime1">
              <a:rPr lang="uk-UA" smtClean="0"/>
              <a:t>30.12.2024</a:t>
            </a:fld>
            <a:endParaRPr lang="en-US" dirty="0"/>
          </a:p>
        </p:txBody>
      </p:sp>
    </p:spTree>
    <p:extLst>
      <p:ext uri="{BB962C8B-B14F-4D97-AF65-F5344CB8AC3E}">
        <p14:creationId xmlns:p14="http://schemas.microsoft.com/office/powerpoint/2010/main" val="1273408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Прямокутник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Заголовок 1">
            <a:extLst>
              <a:ext uri="{FF2B5EF4-FFF2-40B4-BE49-F238E27FC236}">
                <a16:creationId xmlns:a16="http://schemas.microsoft.com/office/drawing/2014/main" id="{9AB2EA78-AEB3-469B-9025-3B17201A457B}"/>
              </a:ext>
            </a:extLst>
          </p:cNvPr>
          <p:cNvSpPr>
            <a:spLocks noGrp="1"/>
          </p:cNvSpPr>
          <p:nvPr>
            <p:ph type="ctrTitle"/>
          </p:nvPr>
        </p:nvSpPr>
        <p:spPr>
          <a:xfrm>
            <a:off x="1097280" y="277906"/>
            <a:ext cx="10058400" cy="4373214"/>
          </a:xfrm>
        </p:spPr>
        <p:txBody>
          <a:bodyPr rtlCol="0" anchor="ctr">
            <a:normAutofit fontScale="90000"/>
          </a:bodyPr>
          <a:lstStyle/>
          <a:p>
            <a:r>
              <a:rPr lang="uk-UA" sz="1400" b="1" dirty="0"/>
              <a:t>- скасування або визнання незаконними нормативно-правових актів, рішень, виданих (прийнятих) з порушенням вимог Закону № 1700;</a:t>
            </a:r>
            <a:br>
              <a:rPr lang="uk-UA" sz="1400" b="1" dirty="0"/>
            </a:br>
            <a:r>
              <a:rPr lang="uk-UA" sz="1400" b="1" dirty="0"/>
              <a:t>- визнання недійсними правочинів, укладених внаслідок порушення вимог Закону № 1700;</a:t>
            </a:r>
            <a:br>
              <a:rPr lang="uk-UA" sz="1400" b="1" dirty="0"/>
            </a:br>
            <a:r>
              <a:rPr lang="uk-UA" sz="1400" b="1" dirty="0"/>
              <a:t>- відшкодування збитків, шкоди, завданих державі, фізичним та юридичним особам внаслідок вчинення корупційного правопорушення;</a:t>
            </a:r>
            <a:br>
              <a:rPr lang="uk-UA" sz="1400" b="1" dirty="0"/>
            </a:br>
            <a:r>
              <a:rPr lang="uk-UA" sz="1400" b="1" dirty="0"/>
              <a:t>вилучення незаконно одержаного майна.</a:t>
            </a:r>
            <a:br>
              <a:rPr lang="uk-UA" sz="1400" b="1" dirty="0"/>
            </a:br>
            <a:br>
              <a:rPr lang="uk-UA" sz="1400" b="1" dirty="0"/>
            </a:br>
            <a:r>
              <a:rPr lang="uk-UA" sz="1400" b="1" dirty="0"/>
              <a:t>Статтею 65 Закону № 1700 встановлено, що за вчинення корупційних або пов’язаних з корупцією правопорушень державні службовці та посадові особи органів місцевого самоврядування притягаються до кримінальної, адміністративної, цивільно-правової та дисциплінарної відповідальності у встановленому законом порядку.</a:t>
            </a:r>
            <a:br>
              <a:rPr lang="uk-UA" sz="1400" b="1" dirty="0"/>
            </a:br>
            <a:br>
              <a:rPr lang="uk-UA" sz="1400" b="1" dirty="0"/>
            </a:br>
            <a:r>
              <a:rPr lang="uk-UA" sz="1400" b="1" dirty="0"/>
              <a:t>Увага! Зловживання владою або службовим становищем, тобто умисне, з метою одержання будь-якої неправомірної вигоди для самої себе чи іншої фізичної або юридичної особи використання службовою особою влади чи службового становища всупереч інтересам служби, якщо воно завдало істотної шкоди охоронюваним законом правам, свободам та інтересам окремих громадян або державним чи громадським інтересам, або інтересам юридичних осіб, -</a:t>
            </a:r>
            <a:br>
              <a:rPr lang="uk-UA" sz="1400" b="1" dirty="0"/>
            </a:br>
            <a:r>
              <a:rPr lang="uk-UA" sz="1400" b="1" dirty="0"/>
              <a:t>карається </a:t>
            </a:r>
            <a:r>
              <a:rPr lang="uk-UA" sz="1400" b="1" dirty="0" err="1"/>
              <a:t>пробаційним</a:t>
            </a:r>
            <a:r>
              <a:rPr lang="uk-UA" sz="1400" b="1" dirty="0"/>
              <a:t> наглядом на строк до трьох років або обмеженням волі на строк до трьох років, або позбавленням волі на той самий строк, з позбавленням права обіймати певні посади чи займатися певною діяльністю на строк до трьох років, із штрафом від двохсот п’ятдесяти до семисот п’ятдесяти неоподатковуваних мінімумів доходів громадян.</a:t>
            </a:r>
            <a:br>
              <a:rPr lang="uk-UA" sz="1400" b="1" dirty="0"/>
            </a:br>
            <a:br>
              <a:rPr lang="uk-UA" sz="1400" b="1" dirty="0"/>
            </a:br>
            <a:r>
              <a:rPr lang="uk-UA" sz="1400" b="1" dirty="0"/>
              <a:t>Те саме діяння, якщо воно спричинило тяжкі наслідки, -</a:t>
            </a:r>
            <a:br>
              <a:rPr lang="uk-UA" sz="1400" b="1" dirty="0"/>
            </a:br>
            <a:r>
              <a:rPr lang="uk-UA" sz="1400" b="1" dirty="0"/>
              <a:t>карається позбавленням волі на строк від трьох до шести років з позбавленням права обіймати певні посади чи займатися певною діяльністю на строк до трьох років, зі штрафом від п’ятисот до однієї тисячі неоподатковуваних мінімумів доходів громадян.</a:t>
            </a:r>
            <a:br>
              <a:rPr lang="uk-UA" sz="1400" b="1" dirty="0"/>
            </a:br>
            <a:endParaRPr lang="uk" sz="1400" b="1" i="1" dirty="0">
              <a:solidFill>
                <a:srgbClr val="FFFFFF"/>
              </a:solidFill>
            </a:endParaRPr>
          </a:p>
        </p:txBody>
      </p:sp>
      <p:sp>
        <p:nvSpPr>
          <p:cNvPr id="49" name="Прямокутник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Підзаголовок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rtlCol="0">
            <a:normAutofit fontScale="92500" lnSpcReduction="10000"/>
          </a:bodyPr>
          <a:lstStyle/>
          <a:p>
            <a:r>
              <a:rPr lang="uk-UA" dirty="0">
                <a:solidFill>
                  <a:srgbClr val="FF0000"/>
                </a:solidFill>
              </a:rPr>
              <a:t>Наслідки порушення вимог щодо обмеження та заборони неправомірного використання службових повноважень чи свого становища</a:t>
            </a:r>
            <a:endParaRPr lang="uk" dirty="0">
              <a:solidFill>
                <a:srgbClr val="FF0000"/>
              </a:solidFill>
            </a:endParaRPr>
          </a:p>
        </p:txBody>
      </p:sp>
    </p:spTree>
    <p:extLst>
      <p:ext uri="{BB962C8B-B14F-4D97-AF65-F5344CB8AC3E}">
        <p14:creationId xmlns:p14="http://schemas.microsoft.com/office/powerpoint/2010/main" val="992297378"/>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9115_TF56160789" id="{338CDFFA-6E0B-4EAE-98BA-0FA535F408CC}" vid="{598B8DAB-B99F-41D6-934E-B509BA09E809}"/>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{E43351B2-EB20-4331-82CB-4D84B1530D1F}tf56160789_win32</Template>
  <TotalTime>194</TotalTime>
  <Words>1430</Words>
  <Application>Microsoft Office PowerPoint</Application>
  <PresentationFormat>Широкий екран</PresentationFormat>
  <Paragraphs>40</Paragraphs>
  <Slides>7</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7</vt:i4>
      </vt:variant>
    </vt:vector>
  </HeadingPairs>
  <TitlesOfParts>
    <vt:vector size="13" baseType="lpstr">
      <vt:lpstr>Bookman Old Style</vt:lpstr>
      <vt:lpstr>Calibri</vt:lpstr>
      <vt:lpstr>Franklin Gothic Book</vt:lpstr>
      <vt:lpstr>Times New Roman</vt:lpstr>
      <vt:lpstr>Wingdings</vt:lpstr>
      <vt:lpstr>1_RetrospectVTI</vt:lpstr>
      <vt:lpstr>Головне управління Держгеокадастру у Миколаївській області     ЗАБОРОНА ВИКОРИСТАННЯ СЛУЖБОВОГО СТАНОВИЩА З МЕТОЮ ОТРИМАННЯ НЕПРАВОМІРНОЇ ВИГОДИ</vt:lpstr>
      <vt:lpstr>Корупція – використання особою, уповноваженною на виконання функцій держави наданих їй службових повноважень чи пов’язаних з ними можливостей з метою одержання неправомірної вигоди або прийняття такої вигоди, прийняття обіцянки/пропозиції вигоди для себе чи інших осіб або обіцянка/пропозиція чи надання неправомірної вигоди публічному службовцю, або на його вимогу іншим фізичним чи юридичним особам з метою схилити цю особу до протиправного використання службових повноважень чи повязаних з ними можливостей  Неправомірна вигода – грошові кошти або інше майно, переваги, пільги, послуги, нематеріальні активи, будь-які інші вигоди нематеріального чи негрошового характеру, які обіцяють, пропонують, надають або одержують без законних на те підстав.</vt:lpstr>
      <vt:lpstr>Обмеження встановленні ЗУ «Про запобігання корупції» (розділ IV Закону) </vt:lpstr>
      <vt:lpstr>Подарунок – грошові кошти або інше майно, переваги, пільги, послуги, нематеріальні активи, які надають одержують безоплатно або за ціною, нижчою мінімальної ринкової.  Законом встановлена можливість приймати подарунки, які відповідають загальноприйнятим уявленням про гостинність, крім випадків, передбачених ч.1 ст. 23 Закону, якщо вартість таких подарунків не перевищує 1 ПМ для працездатних осіб, встановлений на день прийняття подарунка, одноразово, а сукупна вартість таких подарунків, отриманих від однієї особи (групи осіб) протягом року, не перевищує 2 ПМ, встановлених для працездатної особи на 1 січня того року, в якому прийнято подарунки </vt:lpstr>
      <vt:lpstr>«Загальновизнане уявлення про гостинність»</vt:lpstr>
      <vt:lpstr>Заходи запобігання одержанню неправомірної вигоди або подарунка та поводження з ним (стаття 24 Закону) </vt:lpstr>
      <vt:lpstr>- скасування або визнання незаконними нормативно-правових актів, рішень, виданих (прийнятих) з порушенням вимог Закону № 1700; - визнання недійсними правочинів, укладених внаслідок порушення вимог Закону № 1700; - відшкодування збитків, шкоди, завданих державі, фізичним та юридичним особам внаслідок вчинення корупційного правопорушення; вилучення незаконно одержаного майна.  Статтею 65 Закону № 1700 встановлено, що за вчинення корупційних або пов’язаних з корупцією правопорушень державні службовці та посадові особи органів місцевого самоврядування притягаються до кримінальної, адміністративної, цивільно-правової та дисциплінарної відповідальності у встановленому законом порядку.  Увага! Зловживання владою або службовим становищем, тобто умисне, з метою одержання будь-якої неправомірної вигоди для самої себе чи іншої фізичної або юридичної особи використання службовою особою влади чи службового становища всупереч інтересам служби, якщо воно завдало істотної шкоди охоронюваним законом правам, свободам та інтересам окремих громадян або державним чи громадським інтересам, або інтересам юридичних осіб, - карається пробаційним наглядом на строк до трьох років або обмеженням волі на строк до трьох років, або позбавленням волі на той самий строк, з позбавленням права обіймати певні посади чи займатися певною діяльністю на строк до трьох років, із штрафом від двохсот п’ятдесяти до семисот п’ятдесяти неоподатковуваних мінімумів доходів громадян.  Те саме діяння, якщо воно спричинило тяжкі наслідки, - карається позбавленням волі на строк від трьох до шести років з позбавленням права обіймати певні посади чи займатися певною діяльністю на строк до трьох років, зі штрафом від п’ятисот до однієї тисячі неоподатковуваних мінімумів доходів громадян.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Головне управління Держгеокадастру у Миколаївській області     ВИКОРИСТАННЯ СЛУЖБОВОГО СТАНОВИЩА З МЕТОЮ ОТРИМАННЯ НЕПРАВОМІРНОЇ ВИГОДИ</dc:title>
  <dc:creator>Filatova</dc:creator>
  <cp:lastModifiedBy>Filatova</cp:lastModifiedBy>
  <cp:revision>22</cp:revision>
  <dcterms:created xsi:type="dcterms:W3CDTF">2024-11-07T15:40:58Z</dcterms:created>
  <dcterms:modified xsi:type="dcterms:W3CDTF">2024-12-30T15:41:32Z</dcterms:modified>
</cp:coreProperties>
</file>