
<file path=[Content_Types].xml><?xml version="1.0" encoding="utf-8"?>
<Types xmlns="http://schemas.openxmlformats.org/package/2006/content-types">
  <Default Extension="avif" ContentType="image/png"/>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12"/>
  </p:notesMasterIdLst>
  <p:handoutMasterIdLst>
    <p:handoutMasterId r:id="rId13"/>
  </p:handoutMasterIdLst>
  <p:sldIdLst>
    <p:sldId id="257" r:id="rId2"/>
    <p:sldId id="258" r:id="rId3"/>
    <p:sldId id="259" r:id="rId4"/>
    <p:sldId id="260" r:id="rId5"/>
    <p:sldId id="263" r:id="rId6"/>
    <p:sldId id="264" r:id="rId7"/>
    <p:sldId id="265" r:id="rId8"/>
    <p:sldId id="266" r:id="rId9"/>
    <p:sldId id="267" r:id="rId10"/>
    <p:sldId id="268" r:id="rId11"/>
  </p:sldIdLst>
  <p:sldSz cx="12192000" cy="6858000"/>
  <p:notesSz cx="6858000" cy="9144000"/>
  <p:defaultTex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atova" initials="F" lastIdx="3" clrIdx="0">
    <p:extLst>
      <p:ext uri="{19B8F6BF-5375-455C-9EA6-DF929625EA0E}">
        <p15:presenceInfo xmlns:p15="http://schemas.microsoft.com/office/powerpoint/2012/main" userId="Filato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AE10CE4-0AEF-4BAF-A7E0-9658501A1783}" type="datetime1">
              <a:rPr lang="uk-UA" smtClean="0"/>
              <a:t>29.05.2025</a:t>
            </a:fld>
            <a:endParaRPr lang="en-US"/>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E96D678-0CBC-4120-B2EA-DA48EA9EEA6C}" type="datetime1">
              <a:rPr lang="uk-UA" smtClean="0"/>
              <a:t>29.05.2025</a:t>
            </a:fld>
            <a:endParaRPr lang="en-US"/>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uk"/>
              <a:t>Зразки заголовків</a:t>
            </a:r>
            <a:endParaRPr lang="en-US"/>
          </a:p>
          <a:p>
            <a:pPr lvl="1" rtl="0"/>
            <a:r>
              <a:rPr lang="uk"/>
              <a:t>Другий рівень</a:t>
            </a:r>
          </a:p>
          <a:p>
            <a:pPr lvl="2" rtl="0"/>
            <a:r>
              <a:rPr lang="uk"/>
              <a:t>Третій рівень</a:t>
            </a:r>
          </a:p>
          <a:p>
            <a:pPr lvl="3" rtl="0"/>
            <a:r>
              <a:rPr lang="uk"/>
              <a:t>Четвертий рівень</a:t>
            </a:r>
          </a:p>
          <a:p>
            <a:pPr lvl="4" rtl="0"/>
            <a:r>
              <a:rPr lang="uk"/>
              <a:t>П’ятий рівень</a:t>
            </a:r>
            <a:endParaRPr lang="en-US"/>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uk-UA"/>
              <a:t>Клацніть, щоб редагувати стиль зразка заголовка</a:t>
            </a:r>
            <a:endParaRPr lang="en-US" dirty="0"/>
          </a:p>
        </p:txBody>
      </p:sp>
      <p:sp>
        <p:nvSpPr>
          <p:cNvPr id="3" name="Підзаголовок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uk-UA"/>
              <a:t>Клацніть, щоб редагувати стиль зразка підзаголовка</a:t>
            </a:r>
            <a:endParaRPr lang="en-US" dirty="0"/>
          </a:p>
        </p:txBody>
      </p:sp>
      <p:cxnSp>
        <p:nvCxnSpPr>
          <p:cNvPr id="9" name="Пряма сполучна лінія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Місце для дати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6D1EC39-490E-4AE8-92CB-DE9518FDD1BD}" type="datetime1">
              <a:rPr lang="uk-UA" smtClean="0"/>
              <a:t>29.05.2025</a:t>
            </a:fld>
            <a:endParaRPr lang="en-US" dirty="0"/>
          </a:p>
        </p:txBody>
      </p:sp>
      <p:sp>
        <p:nvSpPr>
          <p:cNvPr id="5" name="Місце для нижнього колонтитула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Місце для номера слайда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вертикального тексту 2"/>
          <p:cNvSpPr>
            <a:spLocks noGrp="1"/>
          </p:cNvSpPr>
          <p:nvPr>
            <p:ph type="body" orient="vert" idx="1"/>
          </p:nvPr>
        </p:nvSpPr>
        <p:spPr/>
        <p:txBody>
          <a:bodyPr vert="eaVert" lIns="45720" tIns="0" rIns="45720" bIns="0"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7" name="Місце для дати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44A78F6-72DB-416E-B2B1-9040BCAD9E9D}" type="datetime1">
              <a:rPr lang="uk-UA" smtClean="0"/>
              <a:t>29.05.2025</a:t>
            </a:fld>
            <a:endParaRPr lang="en-US" dirty="0"/>
          </a:p>
        </p:txBody>
      </p:sp>
      <p:sp>
        <p:nvSpPr>
          <p:cNvPr id="8" name="Місце для нижнього колонтитула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Місце для номера слайда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9" name="Прямокутник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Вертикальний заголовок 1"/>
          <p:cNvSpPr>
            <a:spLocks noGrp="1"/>
          </p:cNvSpPr>
          <p:nvPr>
            <p:ph type="title" orient="vert"/>
          </p:nvPr>
        </p:nvSpPr>
        <p:spPr>
          <a:xfrm>
            <a:off x="8724900" y="412302"/>
            <a:ext cx="2628900" cy="5759898"/>
          </a:xfrm>
        </p:spPr>
        <p:txBody>
          <a:bodyPr vert="eaVert" rtlCol="0"/>
          <a:lstStyle/>
          <a:p>
            <a:pPr rtl="0"/>
            <a:r>
              <a:rPr lang="uk-UA"/>
              <a:t>Клацніть, щоб редагувати стиль зразка заголовка</a:t>
            </a:r>
            <a:endParaRPr lang="en-US" dirty="0"/>
          </a:p>
        </p:txBody>
      </p:sp>
      <p:sp>
        <p:nvSpPr>
          <p:cNvPr id="3" name="Місце для вертикального тексту 2"/>
          <p:cNvSpPr>
            <a:spLocks noGrp="1"/>
          </p:cNvSpPr>
          <p:nvPr>
            <p:ph type="body" orient="vert" idx="1"/>
          </p:nvPr>
        </p:nvSpPr>
        <p:spPr>
          <a:xfrm>
            <a:off x="838200" y="412302"/>
            <a:ext cx="7734300" cy="5759898"/>
          </a:xfrm>
        </p:spPr>
        <p:txBody>
          <a:bodyPr vert="eaVert" lIns="45720" tIns="0" rIns="45720" bIns="0"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7" name="Місце для дати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37B12714-5B97-4F13-9792-6D53EADE4894}" type="datetime1">
              <a:rPr lang="uk-UA" smtClean="0"/>
              <a:t>29.05.2025</a:t>
            </a:fld>
            <a:endParaRPr lang="en-US" dirty="0"/>
          </a:p>
        </p:txBody>
      </p:sp>
      <p:sp>
        <p:nvSpPr>
          <p:cNvPr id="8" name="Місце для нижнього колонтитула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Місце для номера слайда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idx="1"/>
          </p:nvPr>
        </p:nvSpPr>
        <p:spPr/>
        <p:txBody>
          <a:bodyPr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7" name="Місце для дати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96F0AF5F-7003-4DD2-8176-01461E5D019D}" type="datetime1">
              <a:rPr lang="uk-UA" smtClean="0"/>
              <a:t>29.05.2025</a:t>
            </a:fld>
            <a:endParaRPr lang="en-US" dirty="0"/>
          </a:p>
        </p:txBody>
      </p:sp>
      <p:sp>
        <p:nvSpPr>
          <p:cNvPr id="8" name="Місце для нижнього колонтитула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Місце для номера слайда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bg>
      <p:bgPr>
        <a:solidFill>
          <a:schemeClr val="bg1"/>
        </a:solidFill>
        <a:effectLst/>
      </p:bgPr>
    </p:bg>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uk-UA"/>
              <a:t>Клацніть, щоб редагувати стиль зразка заголовка</a:t>
            </a:r>
            <a:endParaRPr lang="en-US" dirty="0"/>
          </a:p>
        </p:txBody>
      </p:sp>
      <p:sp>
        <p:nvSpPr>
          <p:cNvPr id="3" name="Місце для тексту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uk-UA"/>
              <a:t>Клацніть, щоб відредагувати стилі зразків тексту</a:t>
            </a:r>
          </a:p>
        </p:txBody>
      </p:sp>
      <p:cxnSp>
        <p:nvCxnSpPr>
          <p:cNvPr id="9" name="Пряма сполучна лінія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Місце для дати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83C50B06-0C76-4044-B569-A7DE6500F95B}" type="datetime1">
              <a:rPr lang="uk-UA" smtClean="0"/>
              <a:t>29.05.2025</a:t>
            </a:fld>
            <a:endParaRPr lang="en-US" dirty="0"/>
          </a:p>
        </p:txBody>
      </p:sp>
      <p:sp>
        <p:nvSpPr>
          <p:cNvPr id="8" name="Місце для нижнього колонтитула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Місце для номера слайда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елементи вмісту">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097280" y="286603"/>
            <a:ext cx="10058400" cy="1450757"/>
          </a:xfrm>
        </p:spPr>
        <p:txBody>
          <a:bodyPr rtlCol="0"/>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sz="half" idx="1"/>
          </p:nvPr>
        </p:nvSpPr>
        <p:spPr>
          <a:xfrm>
            <a:off x="1097280" y="2120900"/>
            <a:ext cx="4639736" cy="3748193"/>
          </a:xfrm>
        </p:spPr>
        <p:txBody>
          <a:bodyPr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вмісту 3"/>
          <p:cNvSpPr>
            <a:spLocks noGrp="1"/>
          </p:cNvSpPr>
          <p:nvPr>
            <p:ph sz="half" idx="2"/>
          </p:nvPr>
        </p:nvSpPr>
        <p:spPr>
          <a:xfrm>
            <a:off x="6515944" y="2120900"/>
            <a:ext cx="4639736" cy="3748194"/>
          </a:xfrm>
        </p:spPr>
        <p:txBody>
          <a:bodyPr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2" name="Місце для дати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AB28E885-5816-420A-9D42-2FEF30285AD2}" type="datetime1">
              <a:rPr lang="uk-UA" smtClean="0"/>
              <a:t>29.05.2025</a:t>
            </a:fld>
            <a:endParaRPr lang="en-US" dirty="0"/>
          </a:p>
        </p:txBody>
      </p:sp>
      <p:sp>
        <p:nvSpPr>
          <p:cNvPr id="9" name="Місце для нижнього колонтитула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Місце для номера слайда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1097280" y="286603"/>
            <a:ext cx="10058400" cy="1450757"/>
          </a:xfrm>
        </p:spPr>
        <p:txBody>
          <a:bodyPr rtlCol="0"/>
          <a:lstStyle/>
          <a:p>
            <a:pPr rtl="0"/>
            <a:r>
              <a:rPr lang="uk-UA"/>
              <a:t>Клацніть, щоб редагувати стиль зразка заголовка</a:t>
            </a:r>
            <a:endParaRPr lang="en-US" dirty="0"/>
          </a:p>
        </p:txBody>
      </p:sp>
      <p:sp>
        <p:nvSpPr>
          <p:cNvPr id="3" name="Місце для тексту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4" name="Місце для вмісту 3"/>
          <p:cNvSpPr>
            <a:spLocks noGrp="1"/>
          </p:cNvSpPr>
          <p:nvPr>
            <p:ph sz="half" idx="2"/>
          </p:nvPr>
        </p:nvSpPr>
        <p:spPr>
          <a:xfrm>
            <a:off x="1097280" y="2958274"/>
            <a:ext cx="4639736" cy="2910821"/>
          </a:xfrm>
        </p:spPr>
        <p:txBody>
          <a:bodyPr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5" name="Місце для тексту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6" name="Місце для вмісту 5"/>
          <p:cNvSpPr>
            <a:spLocks noGrp="1"/>
          </p:cNvSpPr>
          <p:nvPr>
            <p:ph sz="quarter" idx="4"/>
          </p:nvPr>
        </p:nvSpPr>
        <p:spPr>
          <a:xfrm>
            <a:off x="6515944" y="2958273"/>
            <a:ext cx="4639736" cy="2910821"/>
          </a:xfrm>
        </p:spPr>
        <p:txBody>
          <a:bodyPr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2" name="Місце для дати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7BF90331-8470-4DAA-A3A0-CA149191E13B}" type="datetime1">
              <a:rPr lang="uk-UA" smtClean="0"/>
              <a:t>29.05.2025</a:t>
            </a:fld>
            <a:endParaRPr lang="en-US" dirty="0"/>
          </a:p>
        </p:txBody>
      </p:sp>
      <p:sp>
        <p:nvSpPr>
          <p:cNvPr id="11" name="Місце для нижнього колонтитула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Місце для номера слайда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6" name="Місце для дати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31C95A89-DE92-4CEC-84F2-B31945BCA6E4}" type="datetime1">
              <a:rPr lang="uk-UA" smtClean="0"/>
              <a:t>29.05.2025</a:t>
            </a:fld>
            <a:endParaRPr lang="en-US" dirty="0"/>
          </a:p>
        </p:txBody>
      </p:sp>
      <p:sp>
        <p:nvSpPr>
          <p:cNvPr id="7" name="Місце для нижнього колонтитула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Місце для номера слайда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Місце для дати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961F2CEA-8735-4CB5-A8E4-796AAFC6E7DA}" type="datetime1">
              <a:rPr lang="uk-UA" smtClean="0"/>
              <a:t>29.05.2025</a:t>
            </a:fld>
            <a:endParaRPr lang="en-US" dirty="0"/>
          </a:p>
        </p:txBody>
      </p:sp>
      <p:sp>
        <p:nvSpPr>
          <p:cNvPr id="3" name="Місце для нижнього колонтитула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Місце для номера слайда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idx="1"/>
          </p:nvPr>
        </p:nvSpPr>
        <p:spPr>
          <a:xfrm>
            <a:off x="5458984" y="812799"/>
            <a:ext cx="5928344" cy="5294757"/>
          </a:xfrm>
        </p:spPr>
        <p:txBody>
          <a:bodyPr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тексту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a:xfrm>
            <a:off x="643464" y="6446520"/>
            <a:ext cx="3517568" cy="365125"/>
          </a:xfrm>
        </p:spPr>
        <p:txBody>
          <a:bodyPr rtlCol="0"/>
          <a:lstStyle>
            <a:lvl1pPr algn="l">
              <a:defRPr/>
            </a:lvl1pPr>
          </a:lstStyle>
          <a:p>
            <a:pPr rtl="0"/>
            <a:fld id="{089DF9F9-C3E5-4342-B0AC-4484E4AF4438}" type="datetime1">
              <a:rPr lang="uk-UA" smtClean="0"/>
              <a:t>29.05.2025</a:t>
            </a:fld>
            <a:endParaRPr lang="en-US" dirty="0"/>
          </a:p>
        </p:txBody>
      </p:sp>
      <p:sp>
        <p:nvSpPr>
          <p:cNvPr id="6" name="Місце для нижнього колонтитула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Місце для номера слайда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Місце для зображення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a:t>Клацніть піктограму, щоб додати зображення</a:t>
            </a:r>
            <a:endParaRPr lang="en-US" dirty="0"/>
          </a:p>
        </p:txBody>
      </p:sp>
      <p:sp>
        <p:nvSpPr>
          <p:cNvPr id="2" name="Заголовок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uk-UA"/>
              <a:t>Клацніть, щоб редагувати стиль зразка заголовка</a:t>
            </a:r>
            <a:endParaRPr lang="en-US" dirty="0"/>
          </a:p>
        </p:txBody>
      </p:sp>
      <p:sp>
        <p:nvSpPr>
          <p:cNvPr id="4" name="Місце для тексту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lvl1pPr>
              <a:defRPr/>
            </a:lvl1pPr>
          </a:lstStyle>
          <a:p>
            <a:pPr rtl="0"/>
            <a:fld id="{B7FA476F-E2E0-4285-BE13-EC00DD3E8A1C}" type="datetime1">
              <a:rPr lang="uk-UA" smtClean="0"/>
              <a:t>29.05.2025</a:t>
            </a:fld>
            <a:endParaRPr lang="en-US" dirty="0"/>
          </a:p>
        </p:txBody>
      </p:sp>
      <p:sp>
        <p:nvSpPr>
          <p:cNvPr id="6" name="Місце для нижнього колонтитула 5"/>
          <p:cNvSpPr>
            <a:spLocks noGrp="1"/>
          </p:cNvSpPr>
          <p:nvPr>
            <p:ph type="ftr" sz="quarter" idx="11"/>
          </p:nvPr>
        </p:nvSpPr>
        <p:spPr>
          <a:xfrm>
            <a:off x="1097279" y="6446838"/>
            <a:ext cx="6818262" cy="365125"/>
          </a:xfrm>
        </p:spPr>
        <p:txBody>
          <a:bodyPr rtlCol="0"/>
          <a:lstStyle/>
          <a:p>
            <a:pPr algn="l"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кутник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Місце для заголовка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uk" dirty="0"/>
              <a:t>Зразок заголовка</a:t>
            </a:r>
            <a:endParaRPr lang="en-US" dirty="0"/>
          </a:p>
        </p:txBody>
      </p:sp>
      <p:sp>
        <p:nvSpPr>
          <p:cNvPr id="3" name="Місце для тексту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uk" dirty="0"/>
              <a:t>Зразки заголовків</a:t>
            </a:r>
          </a:p>
          <a:p>
            <a:pPr lvl="1" rtl="0"/>
            <a:r>
              <a:rPr lang="uk" dirty="0"/>
              <a:t>Другий рівень</a:t>
            </a:r>
          </a:p>
          <a:p>
            <a:pPr lvl="2" rtl="0"/>
            <a:r>
              <a:rPr lang="uk" dirty="0"/>
              <a:t>Третій рівень</a:t>
            </a:r>
          </a:p>
          <a:p>
            <a:pPr lvl="3" rtl="0"/>
            <a:r>
              <a:rPr lang="uk" dirty="0"/>
              <a:t>Четвертий рівень</a:t>
            </a:r>
          </a:p>
          <a:p>
            <a:pPr lvl="4" rtl="0"/>
            <a:r>
              <a:rPr lang="uk" dirty="0"/>
              <a:t>П’ятий рівень</a:t>
            </a:r>
            <a:endParaRPr lang="en-US" dirty="0"/>
          </a:p>
        </p:txBody>
      </p:sp>
      <p:sp>
        <p:nvSpPr>
          <p:cNvPr id="4" name="Місце для дати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372DE5ED-A30D-4234-8893-A9691FA5F80E}" type="datetime1">
              <a:rPr lang="uk-UA" smtClean="0"/>
              <a:t>29.05.2025</a:t>
            </a:fld>
            <a:endParaRPr lang="en-US" dirty="0"/>
          </a:p>
        </p:txBody>
      </p:sp>
      <p:sp>
        <p:nvSpPr>
          <p:cNvPr id="5" name="Місце для нижнього колонтитула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Місце для номера слайда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a:t>
            </a:fld>
            <a:endParaRPr lang="en-US" dirty="0"/>
          </a:p>
        </p:txBody>
      </p:sp>
      <p:cxnSp>
        <p:nvCxnSpPr>
          <p:cNvPr id="10" name="Пряма сполучна лінія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av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zakon.rada.gov.ua/laws/show/2811-20#n165"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Прямокутник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Заголовок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749846" cy="3686015"/>
          </a:xfrm>
        </p:spPr>
        <p:txBody>
          <a:bodyPr rtlCol="0">
            <a:normAutofit fontScale="90000"/>
          </a:bodyPr>
          <a:lstStyle/>
          <a:p>
            <a:pPr algn="ctr" rtl="0"/>
            <a:r>
              <a:rPr lang="uk-UA" sz="2000" dirty="0">
                <a:latin typeface="Times New Roman" panose="02020603050405020304" pitchFamily="18" charset="0"/>
                <a:cs typeface="Times New Roman" panose="02020603050405020304" pitchFamily="18" charset="0"/>
              </a:rPr>
              <a:t>Головне управління </a:t>
            </a:r>
            <a:r>
              <a:rPr lang="uk-UA" sz="2000" dirty="0" err="1">
                <a:latin typeface="Times New Roman" panose="02020603050405020304" pitchFamily="18" charset="0"/>
                <a:cs typeface="Times New Roman" panose="02020603050405020304" pitchFamily="18" charset="0"/>
              </a:rPr>
              <a:t>Держгеокадастру</a:t>
            </a:r>
            <a:r>
              <a:rPr lang="uk-UA" sz="2000" dirty="0">
                <a:latin typeface="Times New Roman" panose="02020603050405020304" pitchFamily="18" charset="0"/>
                <a:cs typeface="Times New Roman" panose="02020603050405020304" pitchFamily="18" charset="0"/>
              </a:rPr>
              <a:t> у Миколаївській області</a:t>
            </a:r>
            <a:br>
              <a:rPr lang="uk-UA" sz="2000" dirty="0">
                <a:latin typeface="Times New Roman" panose="02020603050405020304" pitchFamily="18" charset="0"/>
                <a:cs typeface="Times New Roman" panose="02020603050405020304" pitchFamily="18" charset="0"/>
              </a:rPr>
            </a:br>
            <a:br>
              <a:rPr lang="uk-UA" sz="2000" dirty="0">
                <a:latin typeface="Times New Roman" panose="02020603050405020304" pitchFamily="18" charset="0"/>
                <a:cs typeface="Times New Roman" panose="02020603050405020304" pitchFamily="18" charset="0"/>
              </a:rPr>
            </a:br>
            <a:br>
              <a:rPr lang="uk-UA" sz="2000" dirty="0">
                <a:latin typeface="Times New Roman" panose="02020603050405020304" pitchFamily="18" charset="0"/>
                <a:cs typeface="Times New Roman" panose="02020603050405020304" pitchFamily="18" charset="0"/>
              </a:rPr>
            </a:br>
            <a:br>
              <a:rPr lang="uk-UA" sz="2000" dirty="0">
                <a:latin typeface="Times New Roman" panose="02020603050405020304" pitchFamily="18" charset="0"/>
                <a:cs typeface="Times New Roman" panose="02020603050405020304" pitchFamily="18" charset="0"/>
              </a:rPr>
            </a:br>
            <a:br>
              <a:rPr lang="uk-UA" sz="2000" dirty="0">
                <a:latin typeface="Times New Roman" panose="02020603050405020304" pitchFamily="18" charset="0"/>
                <a:cs typeface="Times New Roman" panose="02020603050405020304" pitchFamily="18" charset="0"/>
              </a:rPr>
            </a:br>
            <a:r>
              <a:rPr lang="uk-UA" sz="3600" dirty="0">
                <a:latin typeface="Times New Roman" panose="02020603050405020304" pitchFamily="18" charset="0"/>
                <a:cs typeface="Times New Roman" panose="02020603050405020304" pitchFamily="18" charset="0"/>
              </a:rPr>
              <a:t>ЗМІСТ ЗАБОРОНИ ЩОДО ЗАЙНЯТТЯ ІНШОЮ ОБЛАЧУВАНОЮ ЧИ ПІДПРИЄМНИЦЬКОЮ ДІЯЛЬНІСТЮ</a:t>
            </a:r>
            <a:endParaRPr lang="uk" sz="3600" dirty="0">
              <a:latin typeface="Times New Roman" panose="02020603050405020304" pitchFamily="18" charset="0"/>
              <a:cs typeface="Times New Roman" panose="02020603050405020304" pitchFamily="18" charset="0"/>
            </a:endParaRPr>
          </a:p>
        </p:txBody>
      </p:sp>
      <p:sp>
        <p:nvSpPr>
          <p:cNvPr id="3" name="Підзаголовок 2">
            <a:extLst>
              <a:ext uri="{FF2B5EF4-FFF2-40B4-BE49-F238E27FC236}">
                <a16:creationId xmlns:a16="http://schemas.microsoft.com/office/drawing/2014/main" id="{A8E9CFF2-3777-4FF4-A759-8491175B0B7C}"/>
              </a:ext>
            </a:extLst>
          </p:cNvPr>
          <p:cNvSpPr>
            <a:spLocks noGrp="1"/>
          </p:cNvSpPr>
          <p:nvPr>
            <p:ph type="subTitle" idx="1"/>
          </p:nvPr>
        </p:nvSpPr>
        <p:spPr>
          <a:xfrm>
            <a:off x="5278984" y="5923409"/>
            <a:ext cx="6269347" cy="1021498"/>
          </a:xfrm>
        </p:spPr>
        <p:txBody>
          <a:bodyPr rtlCol="0">
            <a:normAutofit/>
          </a:bodyPr>
          <a:lstStyle/>
          <a:p>
            <a:pPr rtl="0"/>
            <a:r>
              <a:rPr lang="uk" sz="1400" dirty="0">
                <a:solidFill>
                  <a:schemeClr val="tx1">
                    <a:lumMod val="85000"/>
                    <a:lumOff val="15000"/>
                  </a:schemeClr>
                </a:solidFill>
              </a:rPr>
              <a:t>Миколаїв 2025 </a:t>
            </a:r>
          </a:p>
        </p:txBody>
      </p:sp>
      <p:pic>
        <p:nvPicPr>
          <p:cNvPr id="5" name="Рисунок 4" descr="Зображення опис якого включає слова: будівля, сидіти, лавка, збоку&#10;&#10;Автоматично створений опис">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Пряма сполучна лінія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a:extLst>
              <a:ext uri="{FF2B5EF4-FFF2-40B4-BE49-F238E27FC236}">
                <a16:creationId xmlns:a16="http://schemas.microsoft.com/office/drawing/2014/main" id="{2E6D6F78-EC17-481B-9ED4-E04D5FC86D48}"/>
              </a:ext>
            </a:extLst>
          </p:cNvPr>
          <p:cNvSpPr>
            <a:spLocks noGrp="1"/>
          </p:cNvSpPr>
          <p:nvPr>
            <p:ph sz="half" idx="1"/>
          </p:nvPr>
        </p:nvSpPr>
        <p:spPr>
          <a:xfrm>
            <a:off x="304799" y="1990165"/>
            <a:ext cx="11519647" cy="4456673"/>
          </a:xfrm>
        </p:spPr>
        <p:txBody>
          <a:bodyPr>
            <a:normAutofit fontScale="77500" lnSpcReduction="20000"/>
          </a:bodyPr>
          <a:lstStyle/>
          <a:p>
            <a:r>
              <a:rPr lang="uk-UA" sz="1700" b="1" i="1" dirty="0">
                <a:solidFill>
                  <a:schemeClr val="tx1"/>
                </a:solidFill>
                <a:latin typeface="Times New Roman" panose="02020603050405020304" pitchFamily="18" charset="0"/>
                <a:cs typeface="Times New Roman" panose="02020603050405020304" pitchFamily="18" charset="0"/>
              </a:rPr>
              <a:t>Підприємництво</a:t>
            </a:r>
            <a:r>
              <a:rPr lang="uk-UA" sz="1700" b="1" dirty="0">
                <a:solidFill>
                  <a:schemeClr val="tx1"/>
                </a:solidFill>
                <a:latin typeface="Times New Roman" panose="02020603050405020304" pitchFamily="18" charset="0"/>
                <a:cs typeface="Times New Roman" panose="02020603050405020304" pitchFamily="18" charset="0"/>
              </a:rPr>
              <a:t> </a:t>
            </a:r>
            <a:r>
              <a:rPr lang="uk-UA" sz="1700" dirty="0">
                <a:solidFill>
                  <a:schemeClr val="tx1"/>
                </a:solidFill>
                <a:latin typeface="Times New Roman" panose="02020603050405020304" pitchFamily="18" charset="0"/>
                <a:cs typeface="Times New Roman" panose="02020603050405020304" pitchFamily="18" charset="0"/>
              </a:rPr>
              <a:t>– це самостійна, ініціативна, систематична, на власний ризик господарська діяльність, що здійснюється суб’єктами господарювання (підприємцями) з метою досягнення економічних і соціальних результатів та одержання прибутку (ч. 1 ст. 42 ГК).</a:t>
            </a:r>
          </a:p>
          <a:p>
            <a:r>
              <a:rPr lang="uk-UA" sz="1700" b="1" i="1" dirty="0">
                <a:solidFill>
                  <a:schemeClr val="tx1"/>
                </a:solidFill>
                <a:latin typeface="Times New Roman" panose="02020603050405020304" pitchFamily="18" charset="0"/>
                <a:cs typeface="Times New Roman" panose="02020603050405020304" pitchFamily="18" charset="0"/>
              </a:rPr>
              <a:t>Господарська діяльність</a:t>
            </a:r>
            <a:r>
              <a:rPr lang="uk-UA" sz="1700" b="1" dirty="0">
                <a:solidFill>
                  <a:schemeClr val="tx1"/>
                </a:solidFill>
                <a:latin typeface="Times New Roman" panose="02020603050405020304" pitchFamily="18" charset="0"/>
                <a:cs typeface="Times New Roman" panose="02020603050405020304" pitchFamily="18" charset="0"/>
              </a:rPr>
              <a:t> </a:t>
            </a:r>
            <a:r>
              <a:rPr lang="uk-UA" sz="1700" dirty="0">
                <a:solidFill>
                  <a:schemeClr val="tx1"/>
                </a:solidFill>
                <a:latin typeface="Times New Roman" panose="02020603050405020304" pitchFamily="18" charset="0"/>
                <a:cs typeface="Times New Roman" panose="02020603050405020304" pitchFamily="18" charset="0"/>
              </a:rPr>
              <a:t>– це діяльність суб’єктів господарювання у сфері суспільного виробництва, спрямована на виготовлення та реалізацію продукції, виконання робіт чи надання послуг вартісного характеру, що мають цінову визначеність. При цьому господарська діяльність, що здійснюється для досягнення економічних і соціальних результатів та з метою одержання прибутку, є підприємництвом, а суб’єкти підприємництва – підприємцями (ст. 3 ГК).</a:t>
            </a:r>
          </a:p>
          <a:p>
            <a:r>
              <a:rPr lang="uk-UA" sz="1700" b="1" i="1" dirty="0" err="1">
                <a:solidFill>
                  <a:schemeClr val="tx1"/>
                </a:solidFill>
                <a:latin typeface="Times New Roman" panose="02020603050405020304" pitchFamily="18" charset="0"/>
                <a:cs typeface="Times New Roman" panose="02020603050405020304" pitchFamily="18" charset="0"/>
              </a:rPr>
              <a:t>Самозайнята</a:t>
            </a:r>
            <a:r>
              <a:rPr lang="uk-UA" sz="1700" b="1" i="1" dirty="0">
                <a:solidFill>
                  <a:schemeClr val="tx1"/>
                </a:solidFill>
                <a:latin typeface="Times New Roman" panose="02020603050405020304" pitchFamily="18" charset="0"/>
                <a:cs typeface="Times New Roman" panose="02020603050405020304" pitchFamily="18" charset="0"/>
              </a:rPr>
              <a:t> особа</a:t>
            </a:r>
            <a:r>
              <a:rPr lang="uk-UA" sz="1700" b="1" dirty="0">
                <a:solidFill>
                  <a:schemeClr val="tx1"/>
                </a:solidFill>
                <a:latin typeface="Times New Roman" panose="02020603050405020304" pitchFamily="18" charset="0"/>
                <a:cs typeface="Times New Roman" panose="02020603050405020304" pitchFamily="18" charset="0"/>
              </a:rPr>
              <a:t> </a:t>
            </a:r>
            <a:r>
              <a:rPr lang="uk-UA" sz="1700" dirty="0">
                <a:solidFill>
                  <a:schemeClr val="tx1"/>
                </a:solidFill>
                <a:latin typeface="Times New Roman" panose="02020603050405020304" pitchFamily="18" charset="0"/>
                <a:cs typeface="Times New Roman" panose="02020603050405020304" pitchFamily="18" charset="0"/>
              </a:rPr>
              <a:t>– платник податку, який є ФОП або провадить незалежну професійну діяльність за умови, що така особа не є працівником у межах такої підприємницької чи незалежної професійної діяльності (</a:t>
            </a:r>
            <a:r>
              <a:rPr lang="uk-UA" sz="1700" dirty="0" err="1">
                <a:solidFill>
                  <a:schemeClr val="tx1"/>
                </a:solidFill>
                <a:latin typeface="Times New Roman" panose="02020603050405020304" pitchFamily="18" charset="0"/>
                <a:cs typeface="Times New Roman" panose="02020603050405020304" pitchFamily="18" charset="0"/>
              </a:rPr>
              <a:t>пп</a:t>
            </a:r>
            <a:r>
              <a:rPr lang="uk-UA" sz="1700" dirty="0">
                <a:solidFill>
                  <a:schemeClr val="tx1"/>
                </a:solidFill>
                <a:latin typeface="Times New Roman" panose="02020603050405020304" pitchFamily="18" charset="0"/>
                <a:cs typeface="Times New Roman" panose="02020603050405020304" pitchFamily="18" charset="0"/>
              </a:rPr>
              <a:t>. 14.1.226 п. 14.1 ст. 14 ПК).</a:t>
            </a:r>
          </a:p>
          <a:p>
            <a:r>
              <a:rPr lang="uk-UA" sz="1700" b="1" dirty="0">
                <a:solidFill>
                  <a:schemeClr val="tx1"/>
                </a:solidFill>
                <a:latin typeface="Times New Roman" panose="02020603050405020304" pitchFamily="18" charset="0"/>
                <a:cs typeface="Times New Roman" panose="02020603050405020304" pitchFamily="18" charset="0"/>
              </a:rPr>
              <a:t>! </a:t>
            </a:r>
            <a:r>
              <a:rPr lang="uk-UA" sz="1700" dirty="0">
                <a:solidFill>
                  <a:schemeClr val="tx1"/>
                </a:solidFill>
                <a:latin typeface="Times New Roman" panose="02020603050405020304" pitchFamily="18" charset="0"/>
                <a:cs typeface="Times New Roman" panose="02020603050405020304" pitchFamily="18" charset="0"/>
              </a:rPr>
              <a:t>Викладацька, наукова та творча діяльність, медична практика, інструкторська та суддівська практика зі спорту також можуть бути видами підприємницької діяльності. Якщо особа займається вищевказаними видами діяльності як ФОП, матиме місце порушення заборони, встановленої у п. 1 ч. 1 ст. 25 Закону.</a:t>
            </a:r>
          </a:p>
          <a:p>
            <a:r>
              <a:rPr lang="uk-UA" sz="1700" i="1" dirty="0">
                <a:solidFill>
                  <a:schemeClr val="tx1"/>
                </a:solidFill>
                <a:latin typeface="Times New Roman" panose="02020603050405020304" pitchFamily="18" charset="0"/>
                <a:cs typeface="Times New Roman" panose="02020603050405020304" pitchFamily="18" charset="0"/>
              </a:rPr>
              <a:t>Наприклад. </a:t>
            </a:r>
            <a:r>
              <a:rPr lang="uk-UA" sz="1700" dirty="0">
                <a:solidFill>
                  <a:schemeClr val="tx1"/>
                </a:solidFill>
                <a:latin typeface="Times New Roman" panose="02020603050405020304" pitchFamily="18" charset="0"/>
                <a:cs typeface="Times New Roman" panose="02020603050405020304" pitchFamily="18" charset="0"/>
              </a:rPr>
              <a:t>Відкриття власного стоматологічного кабінету і надалі постійна робота у ньому свідчитимуть про порушення передбачених ст. 25 Закону обмежень щодо сумісництва та суміщення з іншими видами діяльності, оскільки така робота здійснюється за ініціативою особи та на її власний ризик, організовується нею самостійно, й особа має на меті досягнення економічних і соціальних результатів. Водночас така особа отримує не тільки винагороду за оплату своєї праці, а й прибуток від діяльності створеного нею кабінету.</a:t>
            </a:r>
          </a:p>
          <a:p>
            <a:r>
              <a:rPr lang="uk-UA" sz="1700" dirty="0">
                <a:solidFill>
                  <a:schemeClr val="tx1"/>
                </a:solidFill>
                <a:latin typeface="Times New Roman" panose="02020603050405020304" pitchFamily="18" charset="0"/>
                <a:cs typeface="Times New Roman" panose="02020603050405020304" pitchFamily="18" charset="0"/>
              </a:rPr>
              <a:t>Чинним законодавством передбачена можливість створення та діяльності суб’єктів господарювання (підприємств), які діють на основі праці їх членів.</a:t>
            </a:r>
          </a:p>
          <a:p>
            <a:r>
              <a:rPr lang="uk-UA" sz="1700" dirty="0">
                <a:solidFill>
                  <a:schemeClr val="tx1"/>
                </a:solidFill>
                <a:latin typeface="Times New Roman" panose="02020603050405020304" pitchFamily="18" charset="0"/>
                <a:cs typeface="Times New Roman" panose="02020603050405020304" pitchFamily="18" charset="0"/>
              </a:rPr>
              <a:t>Так, фермерське господарство є формою підприємницької діяльності громадян (ч. 1 ст. 1 Закону України «Про фермерське господарство»).</a:t>
            </a:r>
          </a:p>
          <a:p>
            <a:endParaRPr lang="ru-RU" sz="1700" dirty="0">
              <a:solidFill>
                <a:schemeClr val="tx1"/>
              </a:solidFill>
            </a:endParaRPr>
          </a:p>
          <a:p>
            <a:endParaRPr lang="ru-RU" dirty="0"/>
          </a:p>
          <a:p>
            <a:endParaRPr lang="ru-UA" dirty="0"/>
          </a:p>
          <a:p>
            <a:endParaRPr lang="ru-UA" sz="1400" dirty="0">
              <a:solidFill>
                <a:schemeClr val="tx1"/>
              </a:solidFill>
            </a:endParaRPr>
          </a:p>
        </p:txBody>
      </p:sp>
      <p:sp>
        <p:nvSpPr>
          <p:cNvPr id="7" name="Місце для вмісту 6">
            <a:extLst>
              <a:ext uri="{FF2B5EF4-FFF2-40B4-BE49-F238E27FC236}">
                <a16:creationId xmlns:a16="http://schemas.microsoft.com/office/drawing/2014/main" id="{49D20420-7EB3-4300-BF9D-61191E721F32}"/>
              </a:ext>
            </a:extLst>
          </p:cNvPr>
          <p:cNvSpPr>
            <a:spLocks noGrp="1"/>
          </p:cNvSpPr>
          <p:nvPr>
            <p:ph sz="half" idx="2"/>
          </p:nvPr>
        </p:nvSpPr>
        <p:spPr>
          <a:xfrm>
            <a:off x="6167720" y="1990165"/>
            <a:ext cx="5880845" cy="4407083"/>
          </a:xfrm>
        </p:spPr>
        <p:txBody>
          <a:bodyPr>
            <a:normAutofit fontScale="77500" lnSpcReduction="20000"/>
          </a:bodyPr>
          <a:lstStyle/>
          <a:p>
            <a:pPr>
              <a:lnSpc>
                <a:spcPct val="120000"/>
              </a:lnSpc>
              <a:spcBef>
                <a:spcPts val="0"/>
              </a:spcBef>
              <a:spcAft>
                <a:spcPts val="0"/>
              </a:spcAft>
            </a:pPr>
            <a:endParaRPr lang="ru-UA" dirty="0">
              <a:latin typeface="Times New Roman" panose="02020603050405020304" pitchFamily="18" charset="0"/>
              <a:cs typeface="Times New Roman" panose="02020603050405020304" pitchFamily="18" charset="0"/>
            </a:endParaRPr>
          </a:p>
          <a:p>
            <a:endParaRPr lang="uk-UA" sz="5600" dirty="0">
              <a:solidFill>
                <a:schemeClr val="tx1"/>
              </a:solidFill>
            </a:endParaRPr>
          </a:p>
          <a:p>
            <a:endParaRPr lang="ru-UA" dirty="0"/>
          </a:p>
        </p:txBody>
      </p:sp>
      <p:sp>
        <p:nvSpPr>
          <p:cNvPr id="4" name="Місце для дати 3">
            <a:extLst>
              <a:ext uri="{FF2B5EF4-FFF2-40B4-BE49-F238E27FC236}">
                <a16:creationId xmlns:a16="http://schemas.microsoft.com/office/drawing/2014/main" id="{317C4FF7-5BDA-42C3-815B-BE523297E3E0}"/>
              </a:ext>
            </a:extLst>
          </p:cNvPr>
          <p:cNvSpPr>
            <a:spLocks noGrp="1"/>
          </p:cNvSpPr>
          <p:nvPr>
            <p:ph type="dt" sz="half" idx="10"/>
          </p:nvPr>
        </p:nvSpPr>
        <p:spPr/>
        <p:txBody>
          <a:bodyPr/>
          <a:lstStyle/>
          <a:p>
            <a:pPr rtl="0"/>
            <a:fld id="{96F0AF5F-7003-4DD2-8176-01461E5D019D}" type="datetime1">
              <a:rPr lang="uk-UA" smtClean="0"/>
              <a:t>29.05.2025</a:t>
            </a:fld>
            <a:endParaRPr lang="en-US" dirty="0"/>
          </a:p>
        </p:txBody>
      </p:sp>
      <p:sp>
        <p:nvSpPr>
          <p:cNvPr id="3" name="Заголовок 2">
            <a:extLst>
              <a:ext uri="{FF2B5EF4-FFF2-40B4-BE49-F238E27FC236}">
                <a16:creationId xmlns:a16="http://schemas.microsoft.com/office/drawing/2014/main" id="{01FCF4E0-725F-4808-AE9B-637B12A0F3BD}"/>
              </a:ext>
            </a:extLst>
          </p:cNvPr>
          <p:cNvSpPr>
            <a:spLocks noGrp="1"/>
          </p:cNvSpPr>
          <p:nvPr>
            <p:ph type="title"/>
          </p:nvPr>
        </p:nvSpPr>
        <p:spPr>
          <a:xfrm>
            <a:off x="1097280" y="286603"/>
            <a:ext cx="10583732" cy="1407725"/>
          </a:xfrm>
        </p:spPr>
        <p:txBody>
          <a:bodyPr>
            <a:normAutofit/>
          </a:bodyPr>
          <a:lstStyle/>
          <a:p>
            <a:pPr algn="ctr"/>
            <a:r>
              <a:rPr lang="uk-UA" b="1" dirty="0"/>
              <a:t>    Підприємницька </a:t>
            </a:r>
            <a:br>
              <a:rPr lang="uk-UA" b="1" dirty="0"/>
            </a:br>
            <a:r>
              <a:rPr lang="uk-UA" b="1" dirty="0"/>
              <a:t>діяльність</a:t>
            </a:r>
            <a:endParaRPr lang="ru-UA" sz="4000" b="1" dirty="0"/>
          </a:p>
        </p:txBody>
      </p:sp>
      <p:pic>
        <p:nvPicPr>
          <p:cNvPr id="8" name="Рисунок 7">
            <a:extLst>
              <a:ext uri="{FF2B5EF4-FFF2-40B4-BE49-F238E27FC236}">
                <a16:creationId xmlns:a16="http://schemas.microsoft.com/office/drawing/2014/main" id="{4CDD9860-2422-4146-BA82-B5544DBE0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14313"/>
            <a:ext cx="3088341" cy="1618038"/>
          </a:xfrm>
          <a:prstGeom prst="rect">
            <a:avLst/>
          </a:prstGeom>
        </p:spPr>
      </p:pic>
    </p:spTree>
    <p:extLst>
      <p:ext uri="{BB962C8B-B14F-4D97-AF65-F5344CB8AC3E}">
        <p14:creationId xmlns:p14="http://schemas.microsoft.com/office/powerpoint/2010/main" val="263633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Прямокутник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Заголовок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rtlCol="0" anchor="ctr">
            <a:normAutofit fontScale="90000"/>
          </a:bodyPr>
          <a:lstStyle/>
          <a:p>
            <a:pPr algn="ctr"/>
            <a:r>
              <a:rPr lang="uk-UA" sz="2000" dirty="0"/>
              <a:t>Особам, уповноваженим на виконання функцій держави або місцевого самоврядування, заборонено займатися іншою оплачуваною (крім викладацької, наукової та творчої діяльності, медичної практики, інструкторської та суддівської практики зі спорту) або підприємницькою діяльністю, якщо інше не передбачено Конституцією або законами України (п. 1 ч. 1 ст. 25 Закону).</a:t>
            </a:r>
            <a:br>
              <a:rPr lang="uk-UA" sz="2000" dirty="0"/>
            </a:br>
            <a:br>
              <a:rPr lang="uk-UA" sz="2000" dirty="0"/>
            </a:br>
            <a:r>
              <a:rPr lang="uk-UA" sz="1300" dirty="0"/>
              <a:t>Обмеження, передбачені п. 1 ч. 1 ст. 25 Закону, не поширюються на:</a:t>
            </a:r>
            <a:br>
              <a:rPr lang="uk-UA" sz="1300" dirty="0"/>
            </a:br>
            <a:br>
              <a:rPr lang="uk-UA" sz="1300" dirty="0"/>
            </a:br>
            <a:r>
              <a:rPr lang="uk-UA" sz="1300" dirty="0"/>
              <a:t>- депутатів Верховної Ради Автономної Республіки Крим;</a:t>
            </a:r>
            <a:br>
              <a:rPr lang="uk-UA" sz="1300" dirty="0"/>
            </a:br>
            <a:r>
              <a:rPr lang="uk-UA" sz="1300" dirty="0"/>
              <a:t>- депутатів місцевих рад (крім тих, які здійснюють свої повноваження у відповідній раді на постійній основі);</a:t>
            </a:r>
            <a:br>
              <a:rPr lang="uk-UA" sz="1300" dirty="0"/>
            </a:br>
            <a:r>
              <a:rPr lang="uk-UA" sz="1300" dirty="0"/>
              <a:t>присяжних;</a:t>
            </a:r>
            <a:br>
              <a:rPr lang="uk-UA" sz="1300" dirty="0"/>
            </a:br>
            <a:r>
              <a:rPr lang="uk-UA" sz="1300" dirty="0"/>
              <a:t>помічників-консультантів народних депутатів України;</a:t>
            </a:r>
            <a:br>
              <a:rPr lang="uk-UA" sz="1300" dirty="0"/>
            </a:br>
            <a:r>
              <a:rPr lang="uk-UA" sz="1300" dirty="0"/>
              <a:t>- працівників секретаріатів Голови Верховної Ради України, Першого заступника Голови Верховної Ради України та заступника Голови Верховної Ради України;</a:t>
            </a:r>
            <a:br>
              <a:rPr lang="uk-UA" sz="1300" dirty="0"/>
            </a:br>
            <a:r>
              <a:rPr lang="uk-UA" sz="1300" dirty="0"/>
              <a:t>- працівників секретаріатів депутатських фракцій (депутатських груп) у Верховній Раді України;</a:t>
            </a:r>
            <a:br>
              <a:rPr lang="uk-UA" sz="1300" dirty="0"/>
            </a:br>
            <a:r>
              <a:rPr lang="uk-UA" sz="1300" dirty="0"/>
              <a:t>- працівників патронатних служб у державних органах;</a:t>
            </a:r>
            <a:br>
              <a:rPr lang="uk-UA" sz="1300" dirty="0"/>
            </a:br>
            <a:r>
              <a:rPr lang="uk-UA" sz="1300" dirty="0"/>
              <a:t>- осіб, зазначених у </a:t>
            </a:r>
            <a:r>
              <a:rPr lang="uk-UA" sz="1300" dirty="0" err="1"/>
              <a:t>пп</a:t>
            </a:r>
            <a:r>
              <a:rPr lang="uk-UA" sz="1300" dirty="0"/>
              <a:t>. «к» п. 1 ч. 1 ст. 3 Закону (крім осіб, зазначених в інших підпунктах п. 1 ч. 1 ст. 3 Закону), тобто на членів правління Фонду соціального страхування України, Фонду загальнообов’язкового державного соціального страхування України на випадок безробіття, Пенсійного фонду, Наглядової ради Пенсійного фонду; осіб молодшого начальницького складу служби цивільного захисту, які проходять службу в аварійно-рятувальних формуваннях та </a:t>
            </a:r>
            <a:r>
              <a:rPr lang="uk-UA" sz="1300" dirty="0" err="1"/>
              <a:t>пожежно</a:t>
            </a:r>
            <a:r>
              <a:rPr lang="uk-UA" sz="1300" dirty="0"/>
              <a:t>-рятувальних підрозділах у змінному режимі (за умови відсутності у таких осіб повноважень із здійснення заходів державного нагляду (контролю), реєстрації декларацій відповідності матеріально-технічної бази суб’єктів господарювання вимогам законодавства з питань пожежної безпеки, ліцензування);</a:t>
            </a:r>
            <a:br>
              <a:rPr lang="uk-UA" sz="1300" dirty="0"/>
            </a:br>
            <a:r>
              <a:rPr lang="uk-UA" sz="1300" dirty="0"/>
              <a:t>- науково-педагогічних, наукових працівників та здобувачів вищої освіти, зокрема військових навчальних закладів (закладів вищої освіти із специфічними умовами навчання, військових навчальних підрозділів закладів вищої освіти), залучених Національним агентством із забезпечення якості вищої освіти на оплатній основі до проведення акредитації.</a:t>
            </a:r>
            <a:br>
              <a:rPr lang="uk-UA" sz="1300" dirty="0"/>
            </a:br>
            <a:endParaRPr lang="uk" sz="1300" i="1" dirty="0">
              <a:solidFill>
                <a:srgbClr val="FFFFFF"/>
              </a:solidFill>
            </a:endParaRPr>
          </a:p>
        </p:txBody>
      </p:sp>
      <p:sp>
        <p:nvSpPr>
          <p:cNvPr id="49" name="Прямокутник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Підзаголовок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rtlCol="0">
            <a:normAutofit/>
          </a:bodyPr>
          <a:lstStyle/>
          <a:p>
            <a:pPr rtl="0"/>
            <a:r>
              <a:rPr lang="uk" dirty="0">
                <a:solidFill>
                  <a:srgbClr val="FFFFFF"/>
                </a:solidFill>
              </a:rPr>
              <a:t>– стаття 25 Закону України «</a:t>
            </a:r>
            <a:r>
              <a:rPr lang="uk-UA" dirty="0">
                <a:solidFill>
                  <a:srgbClr val="FFFFFF"/>
                </a:solidFill>
              </a:rPr>
              <a:t>Про запобігання корупції</a:t>
            </a:r>
            <a:r>
              <a:rPr lang="uk" dirty="0">
                <a:solidFill>
                  <a:srgbClr val="FFFFFF"/>
                </a:solidFill>
              </a:rPr>
              <a:t>»</a:t>
            </a: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D45E1F-F31F-4114-98BF-54ADD65BD68E}"/>
              </a:ext>
            </a:extLst>
          </p:cNvPr>
          <p:cNvSpPr>
            <a:spLocks noGrp="1"/>
          </p:cNvSpPr>
          <p:nvPr>
            <p:ph type="title"/>
          </p:nvPr>
        </p:nvSpPr>
        <p:spPr>
          <a:xfrm>
            <a:off x="385482" y="286603"/>
            <a:ext cx="11537577" cy="1497373"/>
          </a:xfrm>
        </p:spPr>
        <p:txBody>
          <a:bodyPr>
            <a:noAutofit/>
          </a:bodyPr>
          <a:lstStyle/>
          <a:p>
            <a:pPr algn="ct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br>
              <a:rPr lang="ru-RU" sz="1400" i="1" dirty="0"/>
            </a:br>
            <a:r>
              <a:rPr lang="ru-RU" sz="1600" b="1" i="1" dirty="0" err="1">
                <a:solidFill>
                  <a:schemeClr val="tx1"/>
                </a:solidFill>
                <a:latin typeface="Times New Roman" panose="02020603050405020304" pitchFamily="18" charset="0"/>
                <a:cs typeface="Times New Roman" panose="02020603050405020304" pitchFamily="18" charset="0"/>
              </a:rPr>
              <a:t>Викладацька</a:t>
            </a:r>
            <a:r>
              <a:rPr lang="ru-RU" sz="1600" b="1" i="1" dirty="0">
                <a:solidFill>
                  <a:schemeClr val="tx1"/>
                </a:solidFill>
                <a:latin typeface="Times New Roman" panose="02020603050405020304" pitchFamily="18" charset="0"/>
                <a:cs typeface="Times New Roman" panose="02020603050405020304" pitchFamily="18" charset="0"/>
              </a:rPr>
              <a:t> </a:t>
            </a:r>
            <a:r>
              <a:rPr lang="ru-RU" sz="1600" b="1" i="1" dirty="0" err="1">
                <a:solidFill>
                  <a:schemeClr val="tx1"/>
                </a:solidFill>
                <a:latin typeface="Times New Roman" panose="02020603050405020304" pitchFamily="18" charset="0"/>
                <a:cs typeface="Times New Roman" panose="02020603050405020304" pitchFamily="18" charset="0"/>
              </a:rPr>
              <a:t>діяльність</a:t>
            </a:r>
            <a:r>
              <a:rPr lang="ru-RU" sz="1600" b="1"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діяльність</a:t>
            </a:r>
            <a:r>
              <a:rPr lang="ru-RU" sz="1600" dirty="0">
                <a:solidFill>
                  <a:schemeClr val="tx1"/>
                </a:solidFill>
                <a:latin typeface="Times New Roman" panose="02020603050405020304" pitchFamily="18" charset="0"/>
                <a:cs typeface="Times New Roman" panose="02020603050405020304" pitchFamily="18" charset="0"/>
              </a:rPr>
              <a:t>, яка </a:t>
            </a:r>
            <a:r>
              <a:rPr lang="ru-RU" sz="1600" dirty="0" err="1">
                <a:solidFill>
                  <a:schemeClr val="tx1"/>
                </a:solidFill>
                <a:latin typeface="Times New Roman" panose="02020603050405020304" pitchFamily="18" charset="0"/>
                <a:cs typeface="Times New Roman" panose="02020603050405020304" pitchFamily="18" charset="0"/>
              </a:rPr>
              <a:t>спрямована</a:t>
            </a:r>
            <a:r>
              <a:rPr lang="ru-RU" sz="1600" dirty="0">
                <a:solidFill>
                  <a:schemeClr val="tx1"/>
                </a:solidFill>
                <a:latin typeface="Times New Roman" panose="02020603050405020304" pitchFamily="18" charset="0"/>
                <a:cs typeface="Times New Roman" panose="02020603050405020304" pitchFamily="18" charset="0"/>
              </a:rPr>
              <a:t> на </a:t>
            </a:r>
            <a:r>
              <a:rPr lang="ru-RU" sz="1600" dirty="0" err="1">
                <a:solidFill>
                  <a:schemeClr val="tx1"/>
                </a:solidFill>
                <a:latin typeface="Times New Roman" panose="02020603050405020304" pitchFamily="18" charset="0"/>
                <a:cs typeface="Times New Roman" panose="02020603050405020304" pitchFamily="18" charset="0"/>
              </a:rPr>
              <a:t>формування</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знань</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інших</a:t>
            </a:r>
            <a:r>
              <a:rPr lang="ru-RU" sz="1600" dirty="0">
                <a:solidFill>
                  <a:schemeClr val="tx1"/>
                </a:solidFill>
                <a:latin typeface="Times New Roman" panose="02020603050405020304" pitchFamily="18" charset="0"/>
                <a:cs typeface="Times New Roman" panose="02020603050405020304" pitchFamily="18" charset="0"/>
              </a:rPr>
              <a:t> компетентностей, </a:t>
            </a:r>
            <a:r>
              <a:rPr lang="ru-RU" sz="1600" dirty="0" err="1">
                <a:solidFill>
                  <a:schemeClr val="tx1"/>
                </a:solidFill>
                <a:latin typeface="Times New Roman" panose="02020603050405020304" pitchFamily="18" charset="0"/>
                <a:cs typeface="Times New Roman" panose="02020603050405020304" pitchFamily="18" charset="0"/>
              </a:rPr>
              <a:t>світогляду</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розвиток</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інтелектуальних</a:t>
            </a:r>
            <a:r>
              <a:rPr lang="ru-RU" sz="1600" dirty="0">
                <a:solidFill>
                  <a:schemeClr val="tx1"/>
                </a:solidFill>
                <a:latin typeface="Times New Roman" panose="02020603050405020304" pitchFamily="18" charset="0"/>
                <a:cs typeface="Times New Roman" panose="02020603050405020304" pitchFamily="18" charset="0"/>
              </a:rPr>
              <a:t> і </a:t>
            </a:r>
            <a:r>
              <a:rPr lang="ru-RU" sz="1600" dirty="0" err="1">
                <a:solidFill>
                  <a:schemeClr val="tx1"/>
                </a:solidFill>
                <a:latin typeface="Times New Roman" panose="02020603050405020304" pitchFamily="18" charset="0"/>
                <a:cs typeface="Times New Roman" panose="02020603050405020304" pitchFamily="18" charset="0"/>
              </a:rPr>
              <a:t>творчих</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здібностей</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емоційно-вольових</a:t>
            </a:r>
            <a:r>
              <a:rPr lang="ru-RU" sz="1600" dirty="0">
                <a:solidFill>
                  <a:schemeClr val="tx1"/>
                </a:solidFill>
                <a:latin typeface="Times New Roman" panose="02020603050405020304" pitchFamily="18" charset="0"/>
                <a:cs typeface="Times New Roman" panose="02020603050405020304" pitchFamily="18" charset="0"/>
              </a:rPr>
              <a:t> та/</a:t>
            </a:r>
            <a:r>
              <a:rPr lang="ru-RU" sz="1600" dirty="0" err="1">
                <a:solidFill>
                  <a:schemeClr val="tx1"/>
                </a:solidFill>
                <a:latin typeface="Times New Roman" panose="02020603050405020304" pitchFamily="18" charset="0"/>
                <a:cs typeface="Times New Roman" panose="02020603050405020304" pitchFamily="18" charset="0"/>
              </a:rPr>
              <a:t>або</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фізичних</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якостей</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здобувачів</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освіти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лекція</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семінар</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тренінг</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курси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майстер-клас</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вебінар</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тощо</a:t>
            </a:r>
            <a:r>
              <a:rPr lang="ru-RU" sz="1600" dirty="0">
                <a:solidFill>
                  <a:schemeClr val="tx1"/>
                </a:solidFill>
                <a:latin typeface="Times New Roman" panose="02020603050405020304" pitchFamily="18" charset="0"/>
                <a:cs typeface="Times New Roman" panose="02020603050405020304" pitchFamily="18" charset="0"/>
              </a:rPr>
              <a:t>), та яка </a:t>
            </a:r>
            <a:r>
              <a:rPr lang="ru-RU" sz="1600" dirty="0" err="1">
                <a:solidFill>
                  <a:schemeClr val="tx1"/>
                </a:solidFill>
                <a:latin typeface="Times New Roman" panose="02020603050405020304" pitchFamily="18" charset="0"/>
                <a:cs typeface="Times New Roman" panose="02020603050405020304" pitchFamily="18" charset="0"/>
              </a:rPr>
              <a:t>провадиться</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педагогічним</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науково-педагогічним</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працівником</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самозайнятою</a:t>
            </a:r>
            <a:r>
              <a:rPr lang="ru-RU" sz="1600" dirty="0">
                <a:solidFill>
                  <a:schemeClr val="tx1"/>
                </a:solidFill>
                <a:latin typeface="Times New Roman" panose="02020603050405020304" pitchFamily="18" charset="0"/>
                <a:cs typeface="Times New Roman" panose="02020603050405020304" pitchFamily="18" charset="0"/>
              </a:rPr>
              <a:t> особою (</a:t>
            </a:r>
            <a:r>
              <a:rPr lang="ru-RU" sz="1600" dirty="0" err="1">
                <a:solidFill>
                  <a:schemeClr val="tx1"/>
                </a:solidFill>
                <a:latin typeface="Times New Roman" panose="02020603050405020304" pitchFamily="18" charset="0"/>
                <a:cs typeface="Times New Roman" panose="02020603050405020304" pitchFamily="18" charset="0"/>
              </a:rPr>
              <a:t>крім</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осіб</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яким</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така</a:t>
            </a:r>
            <a:r>
              <a:rPr lang="ru-RU" sz="1600" dirty="0">
                <a:solidFill>
                  <a:schemeClr val="tx1"/>
                </a:solidFill>
                <a:latin typeface="Times New Roman" panose="02020603050405020304" pitchFamily="18" charset="0"/>
                <a:cs typeface="Times New Roman" panose="02020603050405020304" pitchFamily="18" charset="0"/>
              </a:rPr>
              <a:t> форма </a:t>
            </a:r>
            <a:r>
              <a:rPr lang="ru-RU" sz="1600" dirty="0" err="1">
                <a:solidFill>
                  <a:schemeClr val="tx1"/>
                </a:solidFill>
                <a:latin typeface="Times New Roman" panose="02020603050405020304" pitchFamily="18" charset="0"/>
                <a:cs typeface="Times New Roman" panose="02020603050405020304" pitchFamily="18" charset="0"/>
              </a:rPr>
              <a:t>викладацької</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діяльності</a:t>
            </a:r>
            <a:r>
              <a:rPr lang="ru-RU" sz="1600" dirty="0">
                <a:solidFill>
                  <a:schemeClr val="tx1"/>
                </a:solidFill>
                <a:latin typeface="Times New Roman" panose="02020603050405020304" pitchFamily="18" charset="0"/>
                <a:cs typeface="Times New Roman" panose="02020603050405020304" pitchFamily="18" charset="0"/>
              </a:rPr>
              <a:t> заборонена законом) </a:t>
            </a:r>
            <a:r>
              <a:rPr lang="ru-RU" sz="1600" dirty="0" err="1">
                <a:solidFill>
                  <a:schemeClr val="tx1"/>
                </a:solidFill>
                <a:latin typeface="Times New Roman" panose="02020603050405020304" pitchFamily="18" charset="0"/>
                <a:cs typeface="Times New Roman" panose="02020603050405020304" pitchFamily="18" charset="0"/>
              </a:rPr>
              <a:t>або</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іншою</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фізичною</a:t>
            </a:r>
            <a:r>
              <a:rPr lang="ru-RU" sz="1600" dirty="0">
                <a:solidFill>
                  <a:schemeClr val="tx1"/>
                </a:solidFill>
                <a:latin typeface="Times New Roman" panose="02020603050405020304" pitchFamily="18" charset="0"/>
                <a:cs typeface="Times New Roman" panose="02020603050405020304" pitchFamily="18" charset="0"/>
              </a:rPr>
              <a:t> особою на </a:t>
            </a:r>
            <a:r>
              <a:rPr lang="ru-RU" sz="1600" dirty="0" err="1">
                <a:solidFill>
                  <a:schemeClr val="tx1"/>
                </a:solidFill>
                <a:latin typeface="Times New Roman" panose="02020603050405020304" pitchFamily="18" charset="0"/>
                <a:cs typeface="Times New Roman" panose="02020603050405020304" pitchFamily="18" charset="0"/>
              </a:rPr>
              <a:t>основі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відповідного</a:t>
            </a:r>
            <a:r>
              <a:rPr lang="ru-RU" sz="1600" dirty="0">
                <a:solidFill>
                  <a:schemeClr val="tx1"/>
                </a:solidFill>
                <a:latin typeface="Times New Roman" panose="02020603050405020304" pitchFamily="18" charset="0"/>
                <a:cs typeface="Times New Roman" panose="02020603050405020304" pitchFamily="18" charset="0"/>
              </a:rPr>
              <a:t> трудового </a:t>
            </a:r>
            <a:r>
              <a:rPr lang="ru-RU" sz="1600" dirty="0" err="1">
                <a:solidFill>
                  <a:schemeClr val="tx1"/>
                </a:solidFill>
                <a:latin typeface="Times New Roman" panose="02020603050405020304" pitchFamily="18" charset="0"/>
                <a:cs typeface="Times New Roman" panose="02020603050405020304" pitchFamily="18" charset="0"/>
              </a:rPr>
              <a:t>або</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цивільно</a:t>
            </a:r>
            <a:r>
              <a:rPr lang="ru-RU" sz="1600" dirty="0">
                <a:solidFill>
                  <a:schemeClr val="tx1"/>
                </a:solidFill>
                <a:latin typeface="Times New Roman" panose="02020603050405020304" pitchFamily="18" charset="0"/>
                <a:cs typeface="Times New Roman" panose="02020603050405020304" pitchFamily="18" charset="0"/>
              </a:rPr>
              <a:t>-правового договору (п. 4 ч. 1 ст. 1 Закону </a:t>
            </a:r>
            <a:r>
              <a:rPr lang="ru-RU" sz="1600" dirty="0" err="1">
                <a:solidFill>
                  <a:schemeClr val="tx1"/>
                </a:solidFill>
                <a:latin typeface="Times New Roman" panose="02020603050405020304" pitchFamily="18" charset="0"/>
                <a:cs typeface="Times New Roman" panose="02020603050405020304" pitchFamily="18" charset="0"/>
              </a:rPr>
              <a:t>України</a:t>
            </a:r>
            <a:r>
              <a:rPr lang="ru-RU" sz="1600" dirty="0">
                <a:solidFill>
                  <a:schemeClr val="tx1"/>
                </a:solidFill>
                <a:latin typeface="Times New Roman" panose="02020603050405020304" pitchFamily="18" charset="0"/>
                <a:cs typeface="Times New Roman" panose="02020603050405020304" pitchFamily="18" charset="0"/>
              </a:rPr>
              <a:t> «Про </a:t>
            </a:r>
            <a:r>
              <a:rPr lang="ru-RU" sz="1600" dirty="0" err="1">
                <a:solidFill>
                  <a:schemeClr val="tx1"/>
                </a:solidFill>
                <a:latin typeface="Times New Roman" panose="02020603050405020304" pitchFamily="18" charset="0"/>
                <a:cs typeface="Times New Roman" panose="02020603050405020304" pitchFamily="18" charset="0"/>
              </a:rPr>
              <a:t>освіту</a:t>
            </a:r>
            <a:r>
              <a:rPr lang="ru-RU" sz="1600" dirty="0">
                <a:solidFill>
                  <a:schemeClr val="tx1"/>
                </a:solidFill>
                <a:latin typeface="Times New Roman" panose="02020603050405020304" pitchFamily="18" charset="0"/>
                <a:cs typeface="Times New Roman" panose="02020603050405020304" pitchFamily="18" charset="0"/>
              </a:rPr>
              <a:t>»).</a:t>
            </a:r>
            <a:br>
              <a:rPr lang="ru-UA" sz="1600" dirty="0">
                <a:solidFill>
                  <a:schemeClr val="tx1"/>
                </a:solidFill>
                <a:latin typeface="Times New Roman" panose="02020603050405020304" pitchFamily="18" charset="0"/>
                <a:cs typeface="Times New Roman" panose="02020603050405020304" pitchFamily="18" charset="0"/>
              </a:rPr>
            </a:br>
            <a:endParaRPr lang="ru-UA" sz="1600" dirty="0">
              <a:solidFill>
                <a:schemeClr val="tx1"/>
              </a:solidFill>
              <a:latin typeface="Times New Roman" panose="02020603050405020304" pitchFamily="18" charset="0"/>
              <a:cs typeface="Times New Roman" panose="02020603050405020304" pitchFamily="18" charset="0"/>
            </a:endParaRPr>
          </a:p>
        </p:txBody>
      </p:sp>
      <p:sp>
        <p:nvSpPr>
          <p:cNvPr id="7" name="Місце для вмісту 6">
            <a:extLst>
              <a:ext uri="{FF2B5EF4-FFF2-40B4-BE49-F238E27FC236}">
                <a16:creationId xmlns:a16="http://schemas.microsoft.com/office/drawing/2014/main" id="{47606BAD-73DD-42BB-AB00-39BB892C2C86}"/>
              </a:ext>
            </a:extLst>
          </p:cNvPr>
          <p:cNvSpPr>
            <a:spLocks noGrp="1"/>
          </p:cNvSpPr>
          <p:nvPr>
            <p:ph sz="half" idx="2"/>
          </p:nvPr>
        </p:nvSpPr>
        <p:spPr>
          <a:xfrm>
            <a:off x="4052047" y="2120900"/>
            <a:ext cx="7754471" cy="4235076"/>
          </a:xfrm>
        </p:spPr>
        <p:txBody>
          <a:bodyPr>
            <a:normAutofit fontScale="92500" lnSpcReduction="20000"/>
          </a:bodyPr>
          <a:lstStyle/>
          <a:p>
            <a:pPr algn="ctr">
              <a:lnSpc>
                <a:spcPct val="100000"/>
              </a:lnSpc>
              <a:spcBef>
                <a:spcPts val="0"/>
              </a:spcBef>
              <a:spcAft>
                <a:spcPts val="0"/>
              </a:spcAft>
            </a:pPr>
            <a:r>
              <a:rPr lang="ru-RU" sz="1600" b="1" dirty="0">
                <a:solidFill>
                  <a:schemeClr val="tx1"/>
                </a:solidFill>
                <a:latin typeface="Times New Roman" panose="02020603050405020304" pitchFamily="18" charset="0"/>
                <a:cs typeface="Times New Roman" panose="02020603050405020304" pitchFamily="18" charset="0"/>
              </a:rPr>
              <a:t>До </a:t>
            </a:r>
            <a:r>
              <a:rPr lang="ru-RU" sz="1600" b="1" dirty="0" err="1">
                <a:solidFill>
                  <a:schemeClr val="tx1"/>
                </a:solidFill>
                <a:latin typeface="Times New Roman" panose="02020603050405020304" pitchFamily="18" charset="0"/>
                <a:cs typeface="Times New Roman" panose="02020603050405020304" pitchFamily="18" charset="0"/>
              </a:rPr>
              <a:t>викладацької</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діяльності</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належить</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діяльність</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із</a:t>
            </a:r>
            <a:r>
              <a:rPr lang="ru-RU" sz="1600" b="1" dirty="0">
                <a:solidFill>
                  <a:schemeClr val="tx1"/>
                </a:solidFill>
                <a:latin typeface="Times New Roman" panose="02020603050405020304" pitchFamily="18" charset="0"/>
                <a:cs typeface="Times New Roman" panose="02020603050405020304" pitchFamily="18" charset="0"/>
              </a:rPr>
              <a:t> такими </a:t>
            </a:r>
            <a:r>
              <a:rPr lang="ru-RU" sz="1600" b="1" i="1" dirty="0" err="1">
                <a:solidFill>
                  <a:schemeClr val="tx1"/>
                </a:solidFill>
                <a:latin typeface="Times New Roman" panose="02020603050405020304" pitchFamily="18" charset="0"/>
                <a:cs typeface="Times New Roman" panose="02020603050405020304" pitchFamily="18" charset="0"/>
              </a:rPr>
              <a:t>ознаками</a:t>
            </a:r>
            <a:r>
              <a:rPr lang="ru-RU" sz="1600" b="1" dirty="0">
                <a:solidFill>
                  <a:schemeClr val="tx1"/>
                </a:solidFill>
                <a:latin typeface="Times New Roman" panose="02020603050405020304" pitchFamily="18" charset="0"/>
                <a:cs typeface="Times New Roman" panose="02020603050405020304" pitchFamily="18" charset="0"/>
              </a:rPr>
              <a:t>:</a:t>
            </a:r>
          </a:p>
          <a:p>
            <a:pPr algn="just">
              <a:lnSpc>
                <a:spcPct val="100000"/>
              </a:lnSpc>
              <a:spcBef>
                <a:spcPts val="0"/>
              </a:spcBef>
              <a:spcAft>
                <a:spcPts val="0"/>
              </a:spcAft>
            </a:pPr>
            <a:endParaRPr lang="ru-UA" sz="1600" b="1" dirty="0">
              <a:solidFill>
                <a:schemeClr val="tx1"/>
              </a:solidFill>
              <a:latin typeface="Times New Roman" panose="02020603050405020304" pitchFamily="18" charset="0"/>
              <a:cs typeface="Times New Roman" panose="02020603050405020304" pitchFamily="18" charset="0"/>
            </a:endParaRPr>
          </a:p>
          <a:p>
            <a:pPr lvl="0" algn="just">
              <a:lnSpc>
                <a:spcPct val="100000"/>
              </a:lnSpc>
              <a:spcBef>
                <a:spcPts val="0"/>
              </a:spcBef>
              <a:spcAft>
                <a:spcPts val="0"/>
              </a:spcAft>
            </a:pPr>
            <a:r>
              <a:rPr lang="ru-RU" sz="1600" dirty="0">
                <a:solidFill>
                  <a:schemeClr val="tx1"/>
                </a:solidFill>
                <a:latin typeface="Times New Roman" panose="02020603050405020304" pitchFamily="18" charset="0"/>
                <a:cs typeface="Times New Roman" panose="02020603050405020304" pitchFamily="18" charset="0"/>
              </a:rPr>
              <a:t>1) </a:t>
            </a:r>
            <a:r>
              <a:rPr lang="ru-RU" sz="1600" dirty="0" err="1">
                <a:solidFill>
                  <a:schemeClr val="tx1"/>
                </a:solidFill>
                <a:latin typeface="Times New Roman" panose="02020603050405020304" pitchFamily="18" charset="0"/>
                <a:cs typeface="Times New Roman" panose="02020603050405020304" pitchFamily="18" charset="0"/>
              </a:rPr>
              <a:t>спрямована</a:t>
            </a:r>
            <a:r>
              <a:rPr lang="ru-RU" sz="1600" dirty="0">
                <a:solidFill>
                  <a:schemeClr val="tx1"/>
                </a:solidFill>
                <a:latin typeface="Times New Roman" panose="02020603050405020304" pitchFamily="18" charset="0"/>
                <a:cs typeface="Times New Roman" panose="02020603050405020304" pitchFamily="18" charset="0"/>
              </a:rPr>
              <a:t> на </a:t>
            </a:r>
            <a:r>
              <a:rPr lang="ru-RU" sz="1600" dirty="0" err="1">
                <a:solidFill>
                  <a:schemeClr val="tx1"/>
                </a:solidFill>
                <a:latin typeface="Times New Roman" panose="02020603050405020304" pitchFamily="18" charset="0"/>
                <a:cs typeface="Times New Roman" panose="02020603050405020304" pitchFamily="18" charset="0"/>
              </a:rPr>
              <a:t>формування</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знань</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інших</a:t>
            </a:r>
            <a:r>
              <a:rPr lang="ru-RU" sz="1600" dirty="0">
                <a:solidFill>
                  <a:schemeClr val="tx1"/>
                </a:solidFill>
                <a:latin typeface="Times New Roman" panose="02020603050405020304" pitchFamily="18" charset="0"/>
                <a:cs typeface="Times New Roman" panose="02020603050405020304" pitchFamily="18" charset="0"/>
              </a:rPr>
              <a:t> компетентностей, </a:t>
            </a:r>
            <a:r>
              <a:rPr lang="ru-RU" sz="1600" dirty="0" err="1">
                <a:solidFill>
                  <a:schemeClr val="tx1"/>
                </a:solidFill>
                <a:latin typeface="Times New Roman" panose="02020603050405020304" pitchFamily="18" charset="0"/>
                <a:cs typeface="Times New Roman" panose="02020603050405020304" pitchFamily="18" charset="0"/>
              </a:rPr>
              <a:t>світогляду</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розвиток</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інтелектуальних</a:t>
            </a:r>
            <a:r>
              <a:rPr lang="ru-RU" sz="1600" dirty="0">
                <a:solidFill>
                  <a:schemeClr val="tx1"/>
                </a:solidFill>
                <a:latin typeface="Times New Roman" panose="02020603050405020304" pitchFamily="18" charset="0"/>
                <a:cs typeface="Times New Roman" panose="02020603050405020304" pitchFamily="18" charset="0"/>
              </a:rPr>
              <a:t> і </a:t>
            </a:r>
            <a:r>
              <a:rPr lang="ru-RU" sz="1600" dirty="0" err="1">
                <a:solidFill>
                  <a:schemeClr val="tx1"/>
                </a:solidFill>
                <a:latin typeface="Times New Roman" panose="02020603050405020304" pitchFamily="18" charset="0"/>
                <a:cs typeface="Times New Roman" panose="02020603050405020304" pitchFamily="18" charset="0"/>
              </a:rPr>
              <a:t>творчих</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здібностей</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емоційно-вольових</a:t>
            </a:r>
            <a:r>
              <a:rPr lang="ru-RU" sz="1600" dirty="0">
                <a:solidFill>
                  <a:schemeClr val="tx1"/>
                </a:solidFill>
                <a:latin typeface="Times New Roman" panose="02020603050405020304" pitchFamily="18" charset="0"/>
                <a:cs typeface="Times New Roman" panose="02020603050405020304" pitchFamily="18" charset="0"/>
              </a:rPr>
              <a:t> та/</a:t>
            </a:r>
            <a:r>
              <a:rPr lang="ru-RU" sz="1600" dirty="0" err="1">
                <a:solidFill>
                  <a:schemeClr val="tx1"/>
                </a:solidFill>
                <a:latin typeface="Times New Roman" panose="02020603050405020304" pitchFamily="18" charset="0"/>
                <a:cs typeface="Times New Roman" panose="02020603050405020304" pitchFamily="18" charset="0"/>
              </a:rPr>
              <a:t>або</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фізичних</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якостей</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здобувачів</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освіти</a:t>
            </a:r>
            <a:r>
              <a:rPr lang="ru-RU" sz="1600" dirty="0">
                <a:solidFill>
                  <a:schemeClr val="tx1"/>
                </a:solidFill>
                <a:latin typeface="Times New Roman" panose="02020603050405020304" pitchFamily="18" charset="0"/>
                <a:cs typeface="Times New Roman" panose="02020603050405020304" pitchFamily="18" charset="0"/>
              </a:rPr>
              <a:t>;</a:t>
            </a:r>
          </a:p>
          <a:p>
            <a:pPr lvl="0" algn="just">
              <a:lnSpc>
                <a:spcPct val="100000"/>
              </a:lnSpc>
              <a:spcBef>
                <a:spcPts val="0"/>
              </a:spcBef>
              <a:spcAft>
                <a:spcPts val="0"/>
              </a:spcAft>
            </a:pPr>
            <a:endParaRPr lang="ru-UA" sz="1600" dirty="0">
              <a:solidFill>
                <a:schemeClr val="tx1"/>
              </a:solidFill>
              <a:latin typeface="Times New Roman" panose="02020603050405020304" pitchFamily="18" charset="0"/>
              <a:cs typeface="Times New Roman" panose="02020603050405020304" pitchFamily="18" charset="0"/>
            </a:endParaRPr>
          </a:p>
          <a:p>
            <a:pPr lvl="0" algn="just">
              <a:lnSpc>
                <a:spcPct val="100000"/>
              </a:lnSpc>
              <a:spcBef>
                <a:spcPts val="0"/>
              </a:spcBef>
              <a:spcAft>
                <a:spcPts val="0"/>
              </a:spcAft>
            </a:pPr>
            <a:r>
              <a:rPr lang="ru-RU" sz="1600" dirty="0">
                <a:solidFill>
                  <a:schemeClr val="tx1"/>
                </a:solidFill>
                <a:latin typeface="Times New Roman" panose="02020603050405020304" pitchFamily="18" charset="0"/>
                <a:cs typeface="Times New Roman" panose="02020603050405020304" pitchFamily="18" charset="0"/>
              </a:rPr>
              <a:t>2) </a:t>
            </a:r>
            <a:r>
              <a:rPr lang="ru-RU" sz="1600" dirty="0" err="1">
                <a:solidFill>
                  <a:schemeClr val="tx1"/>
                </a:solidFill>
                <a:latin typeface="Times New Roman" panose="02020603050405020304" pitchFamily="18" charset="0"/>
                <a:cs typeface="Times New Roman" panose="02020603050405020304" pitchFamily="18" charset="0"/>
              </a:rPr>
              <a:t>суб’єктом</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здійснення</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відповідної</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діяльності</a:t>
            </a:r>
            <a:r>
              <a:rPr lang="ru-RU" sz="1600" dirty="0">
                <a:solidFill>
                  <a:schemeClr val="tx1"/>
                </a:solidFill>
                <a:latin typeface="Times New Roman" panose="02020603050405020304" pitchFamily="18" charset="0"/>
                <a:cs typeface="Times New Roman" panose="02020603050405020304" pitchFamily="18" charset="0"/>
              </a:rPr>
              <a:t> є </a:t>
            </a:r>
            <a:r>
              <a:rPr lang="ru-RU" sz="1600" dirty="0" err="1">
                <a:solidFill>
                  <a:schemeClr val="tx1"/>
                </a:solidFill>
                <a:latin typeface="Times New Roman" panose="02020603050405020304" pitchFamily="18" charset="0"/>
                <a:cs typeface="Times New Roman" panose="02020603050405020304" pitchFamily="18" charset="0"/>
              </a:rPr>
              <a:t>педагогічний</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науково-педагогічний</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працівник</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самозайнята</a:t>
            </a:r>
            <a:r>
              <a:rPr lang="ru-RU" sz="1600" dirty="0">
                <a:solidFill>
                  <a:schemeClr val="tx1"/>
                </a:solidFill>
                <a:latin typeface="Times New Roman" panose="02020603050405020304" pitchFamily="18" charset="0"/>
                <a:cs typeface="Times New Roman" panose="02020603050405020304" pitchFamily="18" charset="0"/>
              </a:rPr>
              <a:t> особа (</a:t>
            </a:r>
            <a:r>
              <a:rPr lang="ru-RU" sz="1600" dirty="0" err="1">
                <a:solidFill>
                  <a:schemeClr val="tx1"/>
                </a:solidFill>
                <a:latin typeface="Times New Roman" panose="02020603050405020304" pitchFamily="18" charset="0"/>
                <a:cs typeface="Times New Roman" panose="02020603050405020304" pitchFamily="18" charset="0"/>
              </a:rPr>
              <a:t>крім</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осіб</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яким</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така</a:t>
            </a:r>
            <a:r>
              <a:rPr lang="ru-RU" sz="1600" dirty="0">
                <a:solidFill>
                  <a:schemeClr val="tx1"/>
                </a:solidFill>
                <a:latin typeface="Times New Roman" panose="02020603050405020304" pitchFamily="18" charset="0"/>
                <a:cs typeface="Times New Roman" panose="02020603050405020304" pitchFamily="18" charset="0"/>
              </a:rPr>
              <a:t> форма </a:t>
            </a:r>
            <a:r>
              <a:rPr lang="ru-RU" sz="1600" dirty="0" err="1">
                <a:solidFill>
                  <a:schemeClr val="tx1"/>
                </a:solidFill>
                <a:latin typeface="Times New Roman" panose="02020603050405020304" pitchFamily="18" charset="0"/>
                <a:cs typeface="Times New Roman" panose="02020603050405020304" pitchFamily="18" charset="0"/>
              </a:rPr>
              <a:t>викладацької</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діяльності</a:t>
            </a:r>
            <a:r>
              <a:rPr lang="ru-RU" sz="1600" dirty="0">
                <a:solidFill>
                  <a:schemeClr val="tx1"/>
                </a:solidFill>
                <a:latin typeface="Times New Roman" panose="02020603050405020304" pitchFamily="18" charset="0"/>
                <a:cs typeface="Times New Roman" panose="02020603050405020304" pitchFamily="18" charset="0"/>
              </a:rPr>
              <a:t> заборонена законом) </a:t>
            </a:r>
            <a:r>
              <a:rPr lang="ru-RU" sz="1600" dirty="0" err="1">
                <a:solidFill>
                  <a:schemeClr val="tx1"/>
                </a:solidFill>
                <a:latin typeface="Times New Roman" panose="02020603050405020304" pitchFamily="18" charset="0"/>
                <a:cs typeface="Times New Roman" panose="02020603050405020304" pitchFamily="18" charset="0"/>
              </a:rPr>
              <a:t>або</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інша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фізична</a:t>
            </a:r>
            <a:r>
              <a:rPr lang="ru-RU" sz="1600" dirty="0">
                <a:solidFill>
                  <a:schemeClr val="tx1"/>
                </a:solidFill>
                <a:latin typeface="Times New Roman" panose="02020603050405020304" pitchFamily="18" charset="0"/>
                <a:cs typeface="Times New Roman" panose="02020603050405020304" pitchFamily="18" charset="0"/>
              </a:rPr>
              <a:t> особа на </a:t>
            </a:r>
            <a:r>
              <a:rPr lang="ru-RU" sz="1600" dirty="0" err="1">
                <a:solidFill>
                  <a:schemeClr val="tx1"/>
                </a:solidFill>
                <a:latin typeface="Times New Roman" panose="02020603050405020304" pitchFamily="18" charset="0"/>
                <a:cs typeface="Times New Roman" panose="02020603050405020304" pitchFamily="18" charset="0"/>
              </a:rPr>
              <a:t>основі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відповідного</a:t>
            </a:r>
            <a:r>
              <a:rPr lang="ru-RU" sz="1600" dirty="0">
                <a:solidFill>
                  <a:schemeClr val="tx1"/>
                </a:solidFill>
                <a:latin typeface="Times New Roman" panose="02020603050405020304" pitchFamily="18" charset="0"/>
                <a:cs typeface="Times New Roman" panose="02020603050405020304" pitchFamily="18" charset="0"/>
              </a:rPr>
              <a:t> трудового </a:t>
            </a:r>
            <a:r>
              <a:rPr lang="ru-RU" sz="1600" dirty="0" err="1">
                <a:solidFill>
                  <a:schemeClr val="tx1"/>
                </a:solidFill>
                <a:latin typeface="Times New Roman" panose="02020603050405020304" pitchFamily="18" charset="0"/>
                <a:cs typeface="Times New Roman" panose="02020603050405020304" pitchFamily="18" charset="0"/>
              </a:rPr>
              <a:t>або</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цивільно</a:t>
            </a:r>
            <a:r>
              <a:rPr lang="ru-RU" sz="1600" dirty="0">
                <a:solidFill>
                  <a:schemeClr val="tx1"/>
                </a:solidFill>
                <a:latin typeface="Times New Roman" panose="02020603050405020304" pitchFamily="18" charset="0"/>
                <a:cs typeface="Times New Roman" panose="02020603050405020304" pitchFamily="18" charset="0"/>
              </a:rPr>
              <a:t>-правового договору;</a:t>
            </a:r>
            <a:endParaRPr lang="ru-UA" sz="1600" dirty="0">
              <a:solidFill>
                <a:schemeClr val="tx1"/>
              </a:solidFill>
              <a:latin typeface="Times New Roman" panose="02020603050405020304" pitchFamily="18" charset="0"/>
              <a:cs typeface="Times New Roman" panose="02020603050405020304" pitchFamily="18" charset="0"/>
            </a:endParaRPr>
          </a:p>
          <a:p>
            <a:pPr lvl="0" algn="just">
              <a:lnSpc>
                <a:spcPct val="100000"/>
              </a:lnSpc>
              <a:spcBef>
                <a:spcPts val="0"/>
              </a:spcBef>
              <a:spcAft>
                <a:spcPts val="0"/>
              </a:spcAft>
            </a:pPr>
            <a:r>
              <a:rPr lang="ru-RU" sz="1600" dirty="0">
                <a:solidFill>
                  <a:schemeClr val="tx1"/>
                </a:solidFill>
                <a:latin typeface="Times New Roman" panose="02020603050405020304" pitchFamily="18" charset="0"/>
                <a:cs typeface="Times New Roman" panose="02020603050405020304" pitchFamily="18" charset="0"/>
              </a:rPr>
              <a:t>правовою </a:t>
            </a:r>
            <a:r>
              <a:rPr lang="ru-RU" sz="1600" dirty="0" err="1">
                <a:solidFill>
                  <a:schemeClr val="tx1"/>
                </a:solidFill>
                <a:latin typeface="Times New Roman" panose="02020603050405020304" pitchFamily="18" charset="0"/>
                <a:cs typeface="Times New Roman" panose="02020603050405020304" pitchFamily="18" charset="0"/>
              </a:rPr>
              <a:t>підставою</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здійснення</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такої</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діяльності</a:t>
            </a:r>
            <a:r>
              <a:rPr lang="ru-RU" sz="1600" dirty="0">
                <a:solidFill>
                  <a:schemeClr val="tx1"/>
                </a:solidFill>
                <a:latin typeface="Times New Roman" panose="02020603050405020304" pitchFamily="18" charset="0"/>
                <a:cs typeface="Times New Roman" panose="02020603050405020304" pitchFamily="18" charset="0"/>
              </a:rPr>
              <a:t> є </a:t>
            </a:r>
            <a:r>
              <a:rPr lang="ru-RU" sz="1600" dirty="0" err="1">
                <a:solidFill>
                  <a:schemeClr val="tx1"/>
                </a:solidFill>
                <a:latin typeface="Times New Roman" panose="02020603050405020304" pitchFamily="18" charset="0"/>
                <a:cs typeface="Times New Roman" panose="02020603050405020304" pitchFamily="18" charset="0"/>
              </a:rPr>
              <a:t>трудовий</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або</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цивільно-правовий</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договір</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усний</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чи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письмовий</a:t>
            </a:r>
            <a:r>
              <a:rPr lang="ru-RU" sz="1600" dirty="0">
                <a:solidFill>
                  <a:schemeClr val="tx1"/>
                </a:solidFill>
                <a:latin typeface="Times New Roman" panose="02020603050405020304" pitchFamily="18" charset="0"/>
                <a:cs typeface="Times New Roman" panose="02020603050405020304" pitchFamily="18" charset="0"/>
              </a:rPr>
              <a:t>);</a:t>
            </a:r>
          </a:p>
          <a:p>
            <a:pPr lvl="0" algn="just">
              <a:lnSpc>
                <a:spcPct val="100000"/>
              </a:lnSpc>
              <a:spcBef>
                <a:spcPts val="0"/>
              </a:spcBef>
              <a:spcAft>
                <a:spcPts val="0"/>
              </a:spcAft>
            </a:pPr>
            <a:endParaRPr lang="ru-UA" sz="1600" dirty="0">
              <a:solidFill>
                <a:schemeClr val="tx1"/>
              </a:solidFill>
              <a:latin typeface="Times New Roman" panose="02020603050405020304" pitchFamily="18" charset="0"/>
              <a:cs typeface="Times New Roman" panose="02020603050405020304" pitchFamily="18" charset="0"/>
            </a:endParaRPr>
          </a:p>
          <a:p>
            <a:pPr lvl="0" algn="just">
              <a:lnSpc>
                <a:spcPct val="100000"/>
              </a:lnSpc>
              <a:spcBef>
                <a:spcPts val="0"/>
              </a:spcBef>
              <a:spcAft>
                <a:spcPts val="0"/>
              </a:spcAft>
            </a:pPr>
            <a:r>
              <a:rPr lang="ru-RU" sz="1600" dirty="0">
                <a:solidFill>
                  <a:schemeClr val="tx1"/>
                </a:solidFill>
                <a:latin typeface="Times New Roman" panose="02020603050405020304" pitchFamily="18" charset="0"/>
                <a:cs typeface="Times New Roman" panose="02020603050405020304" pitchFamily="18" charset="0"/>
              </a:rPr>
              <a:t>3) </a:t>
            </a:r>
            <a:r>
              <a:rPr lang="ru-RU" sz="1600" dirty="0" err="1">
                <a:solidFill>
                  <a:schemeClr val="tx1"/>
                </a:solidFill>
                <a:latin typeface="Times New Roman" panose="02020603050405020304" pitchFamily="18" charset="0"/>
                <a:cs typeface="Times New Roman" panose="02020603050405020304" pitchFamily="18" charset="0"/>
              </a:rPr>
              <a:t>суб’єкт</a:t>
            </a:r>
            <a:r>
              <a:rPr lang="ru-RU" sz="1600" dirty="0">
                <a:solidFill>
                  <a:schemeClr val="tx1"/>
                </a:solidFill>
                <a:latin typeface="Times New Roman" panose="02020603050405020304" pitchFamily="18" charset="0"/>
                <a:cs typeface="Times New Roman" panose="02020603050405020304" pitchFamily="18" charset="0"/>
              </a:rPr>
              <a:t>, на </a:t>
            </a:r>
            <a:r>
              <a:rPr lang="ru-RU" sz="1600" dirty="0" err="1">
                <a:solidFill>
                  <a:schemeClr val="tx1"/>
                </a:solidFill>
                <a:latin typeface="Times New Roman" panose="02020603050405020304" pitchFamily="18" charset="0"/>
                <a:cs typeface="Times New Roman" panose="02020603050405020304" pitchFamily="18" charset="0"/>
              </a:rPr>
              <a:t>якого</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спрямована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відповідна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діяльність</a:t>
            </a:r>
            <a:r>
              <a:rPr lang="ru-RU" sz="1600" dirty="0">
                <a:solidFill>
                  <a:schemeClr val="tx1"/>
                </a:solidFill>
                <a:latin typeface="Times New Roman" panose="02020603050405020304" pitchFamily="18" charset="0"/>
                <a:cs typeface="Times New Roman" panose="02020603050405020304" pitchFamily="18" charset="0"/>
              </a:rPr>
              <a:t>, є </a:t>
            </a:r>
            <a:r>
              <a:rPr lang="ru-RU" sz="1600" dirty="0" err="1">
                <a:solidFill>
                  <a:schemeClr val="tx1"/>
                </a:solidFill>
                <a:latin typeface="Times New Roman" panose="02020603050405020304" pitchFamily="18" charset="0"/>
                <a:cs typeface="Times New Roman" panose="02020603050405020304" pitchFamily="18" charset="0"/>
              </a:rPr>
              <a:t>здобувачем</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освіти</a:t>
            </a:r>
            <a:r>
              <a:rPr lang="ru-RU" sz="1600" dirty="0">
                <a:solidFill>
                  <a:schemeClr val="tx1"/>
                </a:solidFill>
                <a:latin typeface="Times New Roman" panose="02020603050405020304" pitchFamily="18" charset="0"/>
                <a:cs typeface="Times New Roman" panose="02020603050405020304" pitchFamily="18" charset="0"/>
              </a:rPr>
              <a:t> в </a:t>
            </a:r>
            <a:r>
              <a:rPr lang="ru-RU" sz="1600" dirty="0" err="1">
                <a:solidFill>
                  <a:schemeClr val="tx1"/>
                </a:solidFill>
                <a:latin typeface="Times New Roman" panose="02020603050405020304" pitchFamily="18" charset="0"/>
                <a:cs typeface="Times New Roman" panose="02020603050405020304" pitchFamily="18" charset="0"/>
              </a:rPr>
              <a:t>розумінні</a:t>
            </a:r>
            <a:r>
              <a:rPr lang="ru-RU" sz="1600" dirty="0">
                <a:solidFill>
                  <a:schemeClr val="tx1"/>
                </a:solidFill>
                <a:latin typeface="Times New Roman" panose="02020603050405020304" pitchFamily="18" charset="0"/>
                <a:cs typeface="Times New Roman" panose="02020603050405020304" pitchFamily="18" charset="0"/>
              </a:rPr>
              <a:t> закону.</a:t>
            </a:r>
            <a:endParaRPr lang="ru-UA" sz="1600" dirty="0">
              <a:solidFill>
                <a:schemeClr val="tx1"/>
              </a:solidFill>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endParaRPr lang="ru-RU" sz="1600" b="1" dirty="0">
              <a:solidFill>
                <a:schemeClr val="tx1"/>
              </a:solidFill>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ru-RU" sz="1400" b="1"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Враховуючи</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зміст</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наведеного</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визначення</a:t>
            </a:r>
            <a:r>
              <a:rPr lang="ru-RU" sz="1400" dirty="0">
                <a:solidFill>
                  <a:schemeClr val="tx1"/>
                </a:solidFill>
                <a:latin typeface="Times New Roman" panose="02020603050405020304" pitchFamily="18" charset="0"/>
                <a:cs typeface="Times New Roman" panose="02020603050405020304" pitchFamily="18" charset="0"/>
              </a:rPr>
              <a:t>, а </a:t>
            </a:r>
            <a:r>
              <a:rPr lang="ru-RU" sz="1400" dirty="0" err="1">
                <a:solidFill>
                  <a:schemeClr val="tx1"/>
                </a:solidFill>
                <a:latin typeface="Times New Roman" panose="02020603050405020304" pitchFamily="18" charset="0"/>
                <a:cs typeface="Times New Roman" panose="02020603050405020304" pitchFamily="18" charset="0"/>
              </a:rPr>
              <a:t>також</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закріплені</a:t>
            </a:r>
            <a:r>
              <a:rPr lang="ru-RU" sz="1400" dirty="0">
                <a:solidFill>
                  <a:schemeClr val="tx1"/>
                </a:solidFill>
                <a:latin typeface="Times New Roman" panose="02020603050405020304" pitchFamily="18" charset="0"/>
                <a:cs typeface="Times New Roman" panose="02020603050405020304" pitchFamily="18" charset="0"/>
              </a:rPr>
              <a:t> у </a:t>
            </a:r>
            <a:r>
              <a:rPr lang="ru-RU" sz="1400" dirty="0" err="1">
                <a:solidFill>
                  <a:schemeClr val="tx1"/>
                </a:solidFill>
                <a:latin typeface="Times New Roman" panose="02020603050405020304" pitchFamily="18" charset="0"/>
                <a:cs typeface="Times New Roman" panose="02020603050405020304" pitchFamily="18" charset="0"/>
              </a:rPr>
              <a:t>законодавстві</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різні</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види</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освіти</a:t>
            </a:r>
            <a:r>
              <a:rPr lang="ru-RU" sz="1400" dirty="0">
                <a:solidFill>
                  <a:schemeClr val="tx1"/>
                </a:solidFill>
                <a:latin typeface="Times New Roman" panose="02020603050405020304" pitchFamily="18" charset="0"/>
                <a:cs typeface="Times New Roman" panose="02020603050405020304" pitchFamily="18" charset="0"/>
              </a:rPr>
              <a:t> (ст. 8 Закону </a:t>
            </a:r>
            <a:r>
              <a:rPr lang="ru-RU" sz="1400" dirty="0" err="1">
                <a:solidFill>
                  <a:schemeClr val="tx1"/>
                </a:solidFill>
                <a:latin typeface="Times New Roman" panose="02020603050405020304" pitchFamily="18" charset="0"/>
                <a:cs typeface="Times New Roman" panose="02020603050405020304" pitchFamily="18" charset="0"/>
              </a:rPr>
              <a:t>України</a:t>
            </a:r>
            <a:r>
              <a:rPr lang="ru-RU" sz="1400" dirty="0">
                <a:solidFill>
                  <a:schemeClr val="tx1"/>
                </a:solidFill>
                <a:latin typeface="Times New Roman" panose="02020603050405020304" pitchFamily="18" charset="0"/>
                <a:cs typeface="Times New Roman" panose="02020603050405020304" pitchFamily="18" charset="0"/>
              </a:rPr>
              <a:t> «Про </a:t>
            </a:r>
            <a:r>
              <a:rPr lang="ru-RU" sz="1400" dirty="0" err="1">
                <a:solidFill>
                  <a:schemeClr val="tx1"/>
                </a:solidFill>
                <a:latin typeface="Times New Roman" panose="02020603050405020304" pitchFamily="18" charset="0"/>
                <a:cs typeface="Times New Roman" panose="02020603050405020304" pitchFamily="18" charset="0"/>
              </a:rPr>
              <a:t>освіту</a:t>
            </a:r>
            <a:r>
              <a:rPr lang="ru-RU" sz="1400" dirty="0">
                <a:solidFill>
                  <a:schemeClr val="tx1"/>
                </a:solidFill>
                <a:latin typeface="Times New Roman" panose="02020603050405020304" pitchFamily="18" charset="0"/>
                <a:cs typeface="Times New Roman" panose="02020603050405020304" pitchFamily="18" charset="0"/>
              </a:rPr>
              <a:t>») та </a:t>
            </a:r>
            <a:r>
              <a:rPr lang="ru-RU" sz="1400" dirty="0" err="1">
                <a:solidFill>
                  <a:schemeClr val="tx1"/>
                </a:solidFill>
                <a:latin typeface="Times New Roman" panose="02020603050405020304" pitchFamily="18" charset="0"/>
                <a:cs typeface="Times New Roman" panose="02020603050405020304" pitchFamily="18" charset="0"/>
              </a:rPr>
              <a:t>форми</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її</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здобуття</a:t>
            </a:r>
            <a:r>
              <a:rPr lang="ru-RU" sz="1400" dirty="0">
                <a:solidFill>
                  <a:schemeClr val="tx1"/>
                </a:solidFill>
                <a:latin typeface="Times New Roman" panose="02020603050405020304" pitchFamily="18" charset="0"/>
                <a:cs typeface="Times New Roman" panose="02020603050405020304" pitchFamily="18" charset="0"/>
              </a:rPr>
              <a:t> (ст. 9 Закону </a:t>
            </a:r>
            <a:r>
              <a:rPr lang="ru-RU" sz="1400" dirty="0" err="1">
                <a:solidFill>
                  <a:schemeClr val="tx1"/>
                </a:solidFill>
                <a:latin typeface="Times New Roman" panose="02020603050405020304" pitchFamily="18" charset="0"/>
                <a:cs typeface="Times New Roman" panose="02020603050405020304" pitchFamily="18" charset="0"/>
              </a:rPr>
              <a:t>України</a:t>
            </a:r>
            <a:r>
              <a:rPr lang="ru-RU" sz="1400" dirty="0">
                <a:solidFill>
                  <a:schemeClr val="tx1"/>
                </a:solidFill>
                <a:latin typeface="Times New Roman" panose="02020603050405020304" pitchFamily="18" charset="0"/>
                <a:cs typeface="Times New Roman" panose="02020603050405020304" pitchFamily="18" charset="0"/>
              </a:rPr>
              <a:t> «Про </a:t>
            </a:r>
            <a:r>
              <a:rPr lang="ru-RU" sz="1400" dirty="0" err="1">
                <a:solidFill>
                  <a:schemeClr val="tx1"/>
                </a:solidFill>
                <a:latin typeface="Times New Roman" panose="02020603050405020304" pitchFamily="18" charset="0"/>
                <a:cs typeface="Times New Roman" panose="02020603050405020304" pitchFamily="18" charset="0"/>
              </a:rPr>
              <a:t>освіту</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викладацьку</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діяльність</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можуть</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здійснювати</a:t>
            </a:r>
            <a:r>
              <a:rPr lang="ru-RU" sz="1400" dirty="0">
                <a:solidFill>
                  <a:schemeClr val="tx1"/>
                </a:solidFill>
                <a:latin typeface="Times New Roman" panose="02020603050405020304" pitchFamily="18" charset="0"/>
                <a:cs typeface="Times New Roman" panose="02020603050405020304" pitchFamily="18" charset="0"/>
              </a:rPr>
              <a:t> не </a:t>
            </a:r>
            <a:r>
              <a:rPr lang="ru-RU" sz="1400" dirty="0" err="1">
                <a:solidFill>
                  <a:schemeClr val="tx1"/>
                </a:solidFill>
                <a:latin typeface="Times New Roman" panose="02020603050405020304" pitchFamily="18" charset="0"/>
                <a:cs typeface="Times New Roman" panose="02020603050405020304" pitchFamily="18" charset="0"/>
              </a:rPr>
              <a:t>тільки</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заклади</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освіти</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юридичні</a:t>
            </a:r>
            <a:r>
              <a:rPr lang="ru-RU" sz="1400" dirty="0">
                <a:solidFill>
                  <a:schemeClr val="tx1"/>
                </a:solidFill>
                <a:latin typeface="Times New Roman" panose="02020603050405020304" pitchFamily="18" charset="0"/>
                <a:cs typeface="Times New Roman" panose="02020603050405020304" pitchFamily="18" charset="0"/>
              </a:rPr>
              <a:t> особи приватного </a:t>
            </a:r>
            <a:r>
              <a:rPr lang="ru-RU" sz="1400" dirty="0" err="1">
                <a:solidFill>
                  <a:schemeClr val="tx1"/>
                </a:solidFill>
                <a:latin typeface="Times New Roman" panose="02020603050405020304" pitchFamily="18" charset="0"/>
                <a:cs typeface="Times New Roman" panose="02020603050405020304" pitchFamily="18" charset="0"/>
              </a:rPr>
              <a:t>чи</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публічного</a:t>
            </a:r>
            <a:r>
              <a:rPr lang="ru-RU" sz="1400" dirty="0">
                <a:solidFill>
                  <a:schemeClr val="tx1"/>
                </a:solidFill>
                <a:latin typeface="Times New Roman" panose="02020603050405020304" pitchFamily="18" charset="0"/>
                <a:cs typeface="Times New Roman" panose="02020603050405020304" pitchFamily="18" charset="0"/>
              </a:rPr>
              <a:t> права та </a:t>
            </a:r>
            <a:r>
              <a:rPr lang="ru-RU" sz="1400" dirty="0" err="1">
                <a:solidFill>
                  <a:schemeClr val="tx1"/>
                </a:solidFill>
                <a:latin typeface="Times New Roman" panose="02020603050405020304" pitchFamily="18" charset="0"/>
                <a:cs typeface="Times New Roman" panose="02020603050405020304" pitchFamily="18" charset="0"/>
              </a:rPr>
              <a:t>фізичні</a:t>
            </a:r>
            <a:r>
              <a:rPr lang="ru-RU" sz="1400" dirty="0">
                <a:solidFill>
                  <a:schemeClr val="tx1"/>
                </a:solidFill>
                <a:latin typeface="Times New Roman" panose="02020603050405020304" pitchFamily="18" charset="0"/>
                <a:cs typeface="Times New Roman" panose="02020603050405020304" pitchFamily="18" charset="0"/>
              </a:rPr>
              <a:t> особи – </a:t>
            </a:r>
            <a:r>
              <a:rPr lang="ru-RU" sz="1400" dirty="0" err="1">
                <a:solidFill>
                  <a:schemeClr val="tx1"/>
                </a:solidFill>
                <a:latin typeface="Times New Roman" panose="02020603050405020304" pitchFamily="18" charset="0"/>
                <a:cs typeface="Times New Roman" panose="02020603050405020304" pitchFamily="18" charset="0"/>
              </a:rPr>
              <a:t>підприємці</a:t>
            </a:r>
            <a:r>
              <a:rPr lang="ru-RU" sz="1400" dirty="0">
                <a:solidFill>
                  <a:schemeClr val="tx1"/>
                </a:solidFill>
                <a:latin typeface="Times New Roman" panose="02020603050405020304" pitchFamily="18" charset="0"/>
                <a:cs typeface="Times New Roman" panose="02020603050405020304" pitchFamily="18" charset="0"/>
              </a:rPr>
              <a:t>) та </a:t>
            </a:r>
            <a:r>
              <a:rPr lang="ru-RU" sz="1400" dirty="0" err="1">
                <a:solidFill>
                  <a:schemeClr val="tx1"/>
                </a:solidFill>
                <a:latin typeface="Times New Roman" panose="02020603050405020304" pitchFamily="18" charset="0"/>
                <a:cs typeface="Times New Roman" panose="02020603050405020304" pitchFamily="18" charset="0"/>
              </a:rPr>
              <a:t>їх</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педагогічні</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чи</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науково-педагогічні</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працівники</a:t>
            </a:r>
            <a:r>
              <a:rPr lang="ru-RU" sz="1400" dirty="0">
                <a:solidFill>
                  <a:schemeClr val="tx1"/>
                </a:solidFill>
                <a:latin typeface="Times New Roman" panose="02020603050405020304" pitchFamily="18" charset="0"/>
                <a:cs typeface="Times New Roman" panose="02020603050405020304" pitchFamily="18" charset="0"/>
              </a:rPr>
              <a:t>, а й будь-яка </a:t>
            </a:r>
            <a:r>
              <a:rPr lang="ru-RU" sz="1400" dirty="0" err="1">
                <a:solidFill>
                  <a:schemeClr val="tx1"/>
                </a:solidFill>
                <a:latin typeface="Times New Roman" panose="02020603050405020304" pitchFamily="18" charset="0"/>
                <a:cs typeface="Times New Roman" panose="02020603050405020304" pitchFamily="18" charset="0"/>
              </a:rPr>
              <a:t>фізична</a:t>
            </a:r>
            <a:r>
              <a:rPr lang="ru-RU" sz="1400" dirty="0">
                <a:solidFill>
                  <a:schemeClr val="tx1"/>
                </a:solidFill>
                <a:latin typeface="Times New Roman" panose="02020603050405020304" pitchFamily="18" charset="0"/>
                <a:cs typeface="Times New Roman" panose="02020603050405020304" pitchFamily="18" charset="0"/>
              </a:rPr>
              <a:t> особа. При </a:t>
            </a:r>
            <a:r>
              <a:rPr lang="ru-RU" sz="1400" dirty="0" err="1">
                <a:solidFill>
                  <a:schemeClr val="tx1"/>
                </a:solidFill>
                <a:latin typeface="Times New Roman" panose="02020603050405020304" pitchFamily="18" charset="0"/>
                <a:cs typeface="Times New Roman" panose="02020603050405020304" pitchFamily="18" charset="0"/>
              </a:rPr>
              <a:t>цьому</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така</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діяльність</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може</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здійснюватись</a:t>
            </a:r>
            <a:r>
              <a:rPr lang="ru-RU" sz="1400" dirty="0">
                <a:solidFill>
                  <a:schemeClr val="tx1"/>
                </a:solidFill>
                <a:latin typeface="Times New Roman" panose="02020603050405020304" pitchFamily="18" charset="0"/>
                <a:cs typeface="Times New Roman" panose="02020603050405020304" pitchFamily="18" charset="0"/>
              </a:rPr>
              <a:t>, у тому </a:t>
            </a:r>
            <a:r>
              <a:rPr lang="ru-RU" sz="1400" dirty="0" err="1">
                <a:solidFill>
                  <a:schemeClr val="tx1"/>
                </a:solidFill>
                <a:latin typeface="Times New Roman" panose="02020603050405020304" pitchFamily="18" charset="0"/>
                <a:cs typeface="Times New Roman" panose="02020603050405020304" pitchFamily="18" charset="0"/>
              </a:rPr>
              <a:t>числі</a:t>
            </a:r>
            <a:r>
              <a:rPr lang="ru-RU" sz="1400" dirty="0">
                <a:solidFill>
                  <a:schemeClr val="tx1"/>
                </a:solidFill>
                <a:latin typeface="Times New Roman" panose="02020603050405020304" pitchFamily="18" charset="0"/>
                <a:cs typeface="Times New Roman" panose="02020603050405020304" pitchFamily="18" charset="0"/>
              </a:rPr>
              <a:t>, як репетиторство, </a:t>
            </a:r>
            <a:r>
              <a:rPr lang="ru-RU" sz="1400" dirty="0" err="1">
                <a:solidFill>
                  <a:schemeClr val="tx1"/>
                </a:solidFill>
                <a:latin typeface="Times New Roman" panose="02020603050405020304" pitchFamily="18" charset="0"/>
                <a:cs typeface="Times New Roman" panose="02020603050405020304" pitchFamily="18" charset="0"/>
              </a:rPr>
              <a:t>читання</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лекцій</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проведення</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тренінгів</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семінарів</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тощо</a:t>
            </a:r>
            <a:r>
              <a:rPr lang="ru-RU" sz="1400" dirty="0">
                <a:solidFill>
                  <a:schemeClr val="tx1"/>
                </a:solidFill>
                <a:latin typeface="Times New Roman" panose="02020603050405020304" pitchFamily="18" charset="0"/>
                <a:cs typeface="Times New Roman" panose="02020603050405020304" pitchFamily="18" charset="0"/>
              </a:rPr>
              <a:t>.</a:t>
            </a:r>
          </a:p>
          <a:p>
            <a:pPr>
              <a:lnSpc>
                <a:spcPct val="100000"/>
              </a:lnSpc>
              <a:spcBef>
                <a:spcPts val="0"/>
              </a:spcBef>
              <a:spcAft>
                <a:spcPts val="0"/>
              </a:spcAft>
            </a:pPr>
            <a:endParaRPr lang="ru-UA" sz="1400" dirty="0">
              <a:solidFill>
                <a:schemeClr val="tx1"/>
              </a:solidFill>
              <a:latin typeface="Times New Roman" panose="02020603050405020304" pitchFamily="18" charset="0"/>
              <a:cs typeface="Times New Roman" panose="02020603050405020304" pitchFamily="18" charset="0"/>
            </a:endParaRPr>
          </a:p>
        </p:txBody>
      </p:sp>
      <p:sp>
        <p:nvSpPr>
          <p:cNvPr id="4" name="Місце для дати 3">
            <a:extLst>
              <a:ext uri="{FF2B5EF4-FFF2-40B4-BE49-F238E27FC236}">
                <a16:creationId xmlns:a16="http://schemas.microsoft.com/office/drawing/2014/main" id="{584F0600-FA1D-4043-AE77-CC3E139D2E6E}"/>
              </a:ext>
            </a:extLst>
          </p:cNvPr>
          <p:cNvSpPr>
            <a:spLocks noGrp="1"/>
          </p:cNvSpPr>
          <p:nvPr>
            <p:ph type="dt" sz="half" idx="10"/>
          </p:nvPr>
        </p:nvSpPr>
        <p:spPr/>
        <p:txBody>
          <a:bodyPr/>
          <a:lstStyle/>
          <a:p>
            <a:pPr rtl="0"/>
            <a:fld id="{96F0AF5F-7003-4DD2-8176-01461E5D019D}" type="datetime1">
              <a:rPr lang="uk-UA" smtClean="0"/>
              <a:t>29.05.2025</a:t>
            </a:fld>
            <a:endParaRPr lang="en-US" dirty="0"/>
          </a:p>
        </p:txBody>
      </p:sp>
      <p:pic>
        <p:nvPicPr>
          <p:cNvPr id="9" name="Місце для вмісту 8">
            <a:extLst>
              <a:ext uri="{FF2B5EF4-FFF2-40B4-BE49-F238E27FC236}">
                <a16:creationId xmlns:a16="http://schemas.microsoft.com/office/drawing/2014/main" id="{2E87029F-C479-43B5-AAF5-CDC21542668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5482" y="2194900"/>
            <a:ext cx="3379693" cy="2968771"/>
          </a:xfrm>
        </p:spPr>
      </p:pic>
      <p:sp>
        <p:nvSpPr>
          <p:cNvPr id="10" name="Прямокутник 9">
            <a:extLst>
              <a:ext uri="{FF2B5EF4-FFF2-40B4-BE49-F238E27FC236}">
                <a16:creationId xmlns:a16="http://schemas.microsoft.com/office/drawing/2014/main" id="{0482E8D3-0A61-4B3C-951E-6F83F9F1DAD2}"/>
              </a:ext>
            </a:extLst>
          </p:cNvPr>
          <p:cNvSpPr/>
          <p:nvPr/>
        </p:nvSpPr>
        <p:spPr>
          <a:xfrm>
            <a:off x="206188" y="5197803"/>
            <a:ext cx="3558987" cy="1169551"/>
          </a:xfrm>
          <a:prstGeom prst="rect">
            <a:avLst/>
          </a:prstGeom>
        </p:spPr>
        <p:txBody>
          <a:bodyPr wrap="square">
            <a:spAutoFit/>
          </a:bodyPr>
          <a:lstStyle/>
          <a:p>
            <a:pPr algn="just">
              <a:lnSpc>
                <a:spcPct val="100000"/>
              </a:lnSpc>
              <a:spcBef>
                <a:spcPts val="0"/>
              </a:spcBef>
              <a:spcAft>
                <a:spcPts val="0"/>
              </a:spcAft>
            </a:pPr>
            <a:r>
              <a:rPr lang="ru-RU" sz="1400" b="1"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Викладацька</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діяльність</a:t>
            </a:r>
            <a:r>
              <a:rPr lang="ru-RU" sz="1400" b="1" dirty="0">
                <a:latin typeface="Times New Roman" panose="02020603050405020304" pitchFamily="18" charset="0"/>
                <a:cs typeface="Times New Roman" panose="02020603050405020304" pitchFamily="18" charset="0"/>
              </a:rPr>
              <a:t> не </a:t>
            </a:r>
            <a:r>
              <a:rPr lang="ru-RU" sz="1400" b="1" dirty="0" err="1">
                <a:latin typeface="Times New Roman" panose="02020603050405020304" pitchFamily="18" charset="0"/>
                <a:cs typeface="Times New Roman" panose="02020603050405020304" pitchFamily="18" charset="0"/>
              </a:rPr>
              <a:t>може</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здійснюватися</a:t>
            </a:r>
            <a:r>
              <a:rPr lang="ru-RU" sz="1400" b="1" dirty="0">
                <a:latin typeface="Times New Roman" panose="02020603050405020304" pitchFamily="18" charset="0"/>
                <a:cs typeface="Times New Roman" panose="02020603050405020304" pitchFamily="18" charset="0"/>
              </a:rPr>
              <a:t> на </a:t>
            </a:r>
            <a:r>
              <a:rPr lang="ru-RU" sz="1400" b="1" dirty="0" err="1">
                <a:latin typeface="Times New Roman" panose="02020603050405020304" pitchFamily="18" charset="0"/>
                <a:cs typeface="Times New Roman" panose="02020603050405020304" pitchFamily="18" charset="0"/>
              </a:rPr>
              <a:t>користь</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юридичних</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осіб</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оскільки</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такі</a:t>
            </a:r>
            <a:r>
              <a:rPr lang="ru-RU" sz="1400" b="1" dirty="0">
                <a:latin typeface="Times New Roman" panose="02020603050405020304" pitchFamily="18" charset="0"/>
                <a:cs typeface="Times New Roman" panose="02020603050405020304" pitchFamily="18" charset="0"/>
              </a:rPr>
              <a:t> особи не є </a:t>
            </a:r>
            <a:r>
              <a:rPr lang="ru-RU" sz="1400" b="1" dirty="0" err="1">
                <a:latin typeface="Times New Roman" panose="02020603050405020304" pitchFamily="18" charset="0"/>
                <a:cs typeface="Times New Roman" panose="02020603050405020304" pitchFamily="18" charset="0"/>
              </a:rPr>
              <a:t>здобувачами</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освіти</a:t>
            </a:r>
            <a:r>
              <a:rPr lang="ru-RU" sz="1400" b="1" dirty="0">
                <a:latin typeface="Times New Roman" panose="02020603050405020304" pitchFamily="18" charset="0"/>
                <a:cs typeface="Times New Roman" panose="02020603050405020304" pitchFamily="18" charset="0"/>
              </a:rPr>
              <a:t> (п. 8 ч. 1 ст. 1 Закону </a:t>
            </a:r>
            <a:r>
              <a:rPr lang="ru-RU" sz="1400" b="1" dirty="0" err="1">
                <a:latin typeface="Times New Roman" panose="02020603050405020304" pitchFamily="18" charset="0"/>
                <a:cs typeface="Times New Roman" panose="02020603050405020304" pitchFamily="18" charset="0"/>
              </a:rPr>
              <a:t>України</a:t>
            </a:r>
            <a:r>
              <a:rPr lang="ru-RU" sz="1400" b="1" dirty="0">
                <a:latin typeface="Times New Roman" panose="02020603050405020304" pitchFamily="18" charset="0"/>
                <a:cs typeface="Times New Roman" panose="02020603050405020304" pitchFamily="18" charset="0"/>
              </a:rPr>
              <a:t> «Про </a:t>
            </a:r>
            <a:r>
              <a:rPr lang="ru-RU" sz="1400" b="1" dirty="0" err="1">
                <a:latin typeface="Times New Roman" panose="02020603050405020304" pitchFamily="18" charset="0"/>
                <a:cs typeface="Times New Roman" panose="02020603050405020304" pitchFamily="18" charset="0"/>
              </a:rPr>
              <a:t>освіту</a:t>
            </a:r>
            <a:r>
              <a:rPr lang="ru-RU" sz="1400" b="1" dirty="0">
                <a:latin typeface="Times New Roman" panose="02020603050405020304" pitchFamily="18" charset="0"/>
                <a:cs typeface="Times New Roman" panose="02020603050405020304" pitchFamily="18" charset="0"/>
              </a:rPr>
              <a:t>»).</a:t>
            </a:r>
            <a:endParaRPr lang="ru-UA"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5509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335A0E-3827-42F5-A4EB-7859CE831A6C}"/>
              </a:ext>
            </a:extLst>
          </p:cNvPr>
          <p:cNvSpPr>
            <a:spLocks noGrp="1"/>
          </p:cNvSpPr>
          <p:nvPr>
            <p:ph type="title"/>
          </p:nvPr>
        </p:nvSpPr>
        <p:spPr>
          <a:xfrm>
            <a:off x="2563905" y="152400"/>
            <a:ext cx="9493623" cy="1757082"/>
          </a:xfrm>
        </p:spPr>
        <p:txBody>
          <a:bodyPr>
            <a:noAutofit/>
          </a:bodyPr>
          <a:lstStyle/>
          <a:p>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RU" sz="1800" b="1" i="1" dirty="0">
                <a:latin typeface="Times New Roman" panose="02020603050405020304" pitchFamily="18" charset="0"/>
                <a:cs typeface="Times New Roman" panose="02020603050405020304" pitchFamily="18" charset="0"/>
              </a:rPr>
            </a:br>
            <a:br>
              <a:rPr lang="ru-UA" sz="1600" dirty="0">
                <a:latin typeface="Times New Roman" panose="02020603050405020304" pitchFamily="18" charset="0"/>
                <a:cs typeface="Times New Roman" panose="02020603050405020304" pitchFamily="18" charset="0"/>
              </a:rPr>
            </a:br>
            <a:r>
              <a:rPr lang="ru-RU" sz="1600" b="1" i="1" dirty="0" err="1">
                <a:solidFill>
                  <a:schemeClr val="tx1"/>
                </a:solidFill>
                <a:latin typeface="Times New Roman" panose="02020603050405020304" pitchFamily="18" charset="0"/>
                <a:cs typeface="Times New Roman" panose="02020603050405020304" pitchFamily="18" charset="0"/>
              </a:rPr>
              <a:t>Наукова</a:t>
            </a:r>
            <a:r>
              <a:rPr lang="ru-RU" sz="1600" b="1" i="1" dirty="0">
                <a:solidFill>
                  <a:schemeClr val="tx1"/>
                </a:solidFill>
                <a:latin typeface="Times New Roman" panose="02020603050405020304" pitchFamily="18" charset="0"/>
                <a:cs typeface="Times New Roman" panose="02020603050405020304" pitchFamily="18" charset="0"/>
              </a:rPr>
              <a:t> </a:t>
            </a:r>
            <a:r>
              <a:rPr lang="uk-UA" sz="1600" b="1" i="1" dirty="0">
                <a:solidFill>
                  <a:schemeClr val="tx1"/>
                </a:solidFill>
                <a:latin typeface="Times New Roman" panose="02020603050405020304" pitchFamily="18" charset="0"/>
                <a:cs typeface="Times New Roman" panose="02020603050405020304" pitchFamily="18" charset="0"/>
              </a:rPr>
              <a:t>д</a:t>
            </a:r>
            <a:r>
              <a:rPr lang="ru-RU" sz="1600" b="1" i="1" dirty="0" err="1">
                <a:solidFill>
                  <a:schemeClr val="tx1"/>
                </a:solidFill>
                <a:latin typeface="Times New Roman" panose="02020603050405020304" pitchFamily="18" charset="0"/>
                <a:cs typeface="Times New Roman" panose="02020603050405020304" pitchFamily="18" charset="0"/>
              </a:rPr>
              <a:t>іяльність</a:t>
            </a:r>
            <a:r>
              <a:rPr lang="ru-RU" sz="1600" dirty="0">
                <a:solidFill>
                  <a:schemeClr val="tx1"/>
                </a:solidFill>
                <a:latin typeface="Times New Roman" panose="02020603050405020304" pitchFamily="18" charset="0"/>
                <a:cs typeface="Times New Roman" panose="02020603050405020304" pitchFamily="18" charset="0"/>
              </a:rPr>
              <a:t> – </a:t>
            </a:r>
            <a:r>
              <a:rPr lang="ru-RU" sz="1600" dirty="0" err="1">
                <a:solidFill>
                  <a:schemeClr val="tx1"/>
                </a:solidFill>
                <a:latin typeface="Times New Roman" panose="02020603050405020304" pitchFamily="18" charset="0"/>
                <a:cs typeface="Times New Roman" panose="02020603050405020304" pitchFamily="18" charset="0"/>
              </a:rPr>
              <a:t>інтелектуальна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творча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діяльність</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спрямована</a:t>
            </a:r>
            <a:r>
              <a:rPr lang="ru-RU" sz="1600" dirty="0">
                <a:solidFill>
                  <a:schemeClr val="tx1"/>
                </a:solidFill>
                <a:latin typeface="Times New Roman" panose="02020603050405020304" pitchFamily="18" charset="0"/>
                <a:cs typeface="Times New Roman" panose="02020603050405020304" pitchFamily="18" charset="0"/>
              </a:rPr>
              <a:t> на </a:t>
            </a:r>
            <a:r>
              <a:rPr lang="ru-RU" sz="1600" dirty="0" err="1">
                <a:solidFill>
                  <a:schemeClr val="tx1"/>
                </a:solidFill>
                <a:latin typeface="Times New Roman" panose="02020603050405020304" pitchFamily="18" charset="0"/>
                <a:cs typeface="Times New Roman" panose="02020603050405020304" pitchFamily="18" charset="0"/>
              </a:rPr>
              <a:t>одержання</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нових</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знань</a:t>
            </a:r>
            <a:r>
              <a:rPr lang="ru-RU" sz="1600" dirty="0">
                <a:solidFill>
                  <a:schemeClr val="tx1"/>
                </a:solidFill>
                <a:latin typeface="Times New Roman" panose="02020603050405020304" pitchFamily="18" charset="0"/>
                <a:cs typeface="Times New Roman" panose="02020603050405020304" pitchFamily="18" charset="0"/>
              </a:rPr>
              <a:t> та (</a:t>
            </a:r>
            <a:r>
              <a:rPr lang="ru-RU" sz="1600" dirty="0" err="1">
                <a:solidFill>
                  <a:schemeClr val="tx1"/>
                </a:solidFill>
                <a:latin typeface="Times New Roman" panose="02020603050405020304" pitchFamily="18" charset="0"/>
                <a:cs typeface="Times New Roman" panose="02020603050405020304" pitchFamily="18" charset="0"/>
              </a:rPr>
              <a:t>або</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пошук</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шляхів</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їх</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застосування</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основними</a:t>
            </a:r>
            <a:r>
              <a:rPr lang="ru-RU" sz="1600" dirty="0">
                <a:solidFill>
                  <a:schemeClr val="tx1"/>
                </a:solidFill>
                <a:latin typeface="Times New Roman" panose="02020603050405020304" pitchFamily="18" charset="0"/>
                <a:cs typeface="Times New Roman" panose="02020603050405020304" pitchFamily="18" charset="0"/>
              </a:rPr>
              <a:t> видами </a:t>
            </a:r>
            <a:r>
              <a:rPr lang="ru-RU" sz="1600" dirty="0" err="1">
                <a:solidFill>
                  <a:schemeClr val="tx1"/>
                </a:solidFill>
                <a:latin typeface="Times New Roman" panose="02020603050405020304" pitchFamily="18" charset="0"/>
                <a:cs typeface="Times New Roman" panose="02020603050405020304" pitchFamily="18" charset="0"/>
              </a:rPr>
              <a:t>якої</a:t>
            </a:r>
            <a:r>
              <a:rPr lang="ru-RU" sz="1600" dirty="0">
                <a:solidFill>
                  <a:schemeClr val="tx1"/>
                </a:solidFill>
                <a:latin typeface="Times New Roman" panose="02020603050405020304" pitchFamily="18" charset="0"/>
                <a:cs typeface="Times New Roman" panose="02020603050405020304" pitchFamily="18" charset="0"/>
              </a:rPr>
              <a:t> є </a:t>
            </a:r>
            <a:r>
              <a:rPr lang="ru-RU" sz="1600" dirty="0" err="1">
                <a:solidFill>
                  <a:schemeClr val="tx1"/>
                </a:solidFill>
                <a:latin typeface="Times New Roman" panose="02020603050405020304" pitchFamily="18" charset="0"/>
                <a:cs typeface="Times New Roman" panose="02020603050405020304" pitchFamily="18" charset="0"/>
              </a:rPr>
              <a:t>фундаментальні</a:t>
            </a:r>
            <a:r>
              <a:rPr lang="ru-RU" sz="1600" dirty="0">
                <a:solidFill>
                  <a:schemeClr val="tx1"/>
                </a:solidFill>
                <a:latin typeface="Times New Roman" panose="02020603050405020304" pitchFamily="18" charset="0"/>
                <a:cs typeface="Times New Roman" panose="02020603050405020304" pitchFamily="18" charset="0"/>
              </a:rPr>
              <a:t> та </a:t>
            </a:r>
            <a:r>
              <a:rPr lang="ru-RU" sz="1600" dirty="0" err="1">
                <a:solidFill>
                  <a:schemeClr val="tx1"/>
                </a:solidFill>
                <a:latin typeface="Times New Roman" panose="02020603050405020304" pitchFamily="18" charset="0"/>
                <a:cs typeface="Times New Roman" panose="02020603050405020304" pitchFamily="18" charset="0"/>
              </a:rPr>
              <a:t>прикладні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наукові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дослідження</a:t>
            </a:r>
            <a:r>
              <a:rPr lang="ru-RU" sz="1600" dirty="0">
                <a:solidFill>
                  <a:schemeClr val="tx1"/>
                </a:solidFill>
                <a:latin typeface="Times New Roman" panose="02020603050405020304" pitchFamily="18" charset="0"/>
                <a:cs typeface="Times New Roman" panose="02020603050405020304" pitchFamily="18" charset="0"/>
              </a:rPr>
              <a:t> (ст. 1 Закону </a:t>
            </a:r>
            <a:r>
              <a:rPr lang="ru-RU" sz="1600" dirty="0" err="1">
                <a:solidFill>
                  <a:schemeClr val="tx1"/>
                </a:solidFill>
                <a:latin typeface="Times New Roman" panose="02020603050405020304" pitchFamily="18" charset="0"/>
                <a:cs typeface="Times New Roman" panose="02020603050405020304" pitchFamily="18" charset="0"/>
              </a:rPr>
              <a:t>України</a:t>
            </a:r>
            <a:r>
              <a:rPr lang="ru-RU" sz="1600" dirty="0">
                <a:solidFill>
                  <a:schemeClr val="tx1"/>
                </a:solidFill>
                <a:latin typeface="Times New Roman" panose="02020603050405020304" pitchFamily="18" charset="0"/>
                <a:cs typeface="Times New Roman" panose="02020603050405020304" pitchFamily="18" charset="0"/>
              </a:rPr>
              <a:t> «Про </a:t>
            </a:r>
            <a:r>
              <a:rPr lang="ru-RU" sz="1600" dirty="0" err="1">
                <a:solidFill>
                  <a:schemeClr val="tx1"/>
                </a:solidFill>
                <a:latin typeface="Times New Roman" panose="02020603050405020304" pitchFamily="18" charset="0"/>
                <a:cs typeface="Times New Roman" panose="02020603050405020304" pitchFamily="18" charset="0"/>
              </a:rPr>
              <a:t>наукову</a:t>
            </a:r>
            <a:r>
              <a:rPr lang="ru-RU" sz="1600" dirty="0">
                <a:solidFill>
                  <a:schemeClr val="tx1"/>
                </a:solidFill>
                <a:latin typeface="Times New Roman" panose="02020603050405020304" pitchFamily="18" charset="0"/>
                <a:cs typeface="Times New Roman" panose="02020603050405020304" pitchFamily="18" charset="0"/>
              </a:rPr>
              <a:t> і </a:t>
            </a:r>
            <a:r>
              <a:rPr lang="ru-RU" sz="1600" dirty="0" err="1">
                <a:solidFill>
                  <a:schemeClr val="tx1"/>
                </a:solidFill>
                <a:latin typeface="Times New Roman" panose="02020603050405020304" pitchFamily="18" charset="0"/>
                <a:cs typeface="Times New Roman" panose="02020603050405020304" pitchFamily="18" charset="0"/>
              </a:rPr>
              <a:t>науково-технічну</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діяльність</a:t>
            </a:r>
            <a:r>
              <a:rPr lang="ru-RU" sz="1600" dirty="0">
                <a:solidFill>
                  <a:schemeClr val="tx1"/>
                </a:solidFill>
                <a:latin typeface="Times New Roman" panose="02020603050405020304" pitchFamily="18" charset="0"/>
                <a:cs typeface="Times New Roman" panose="02020603050405020304" pitchFamily="18" charset="0"/>
              </a:rPr>
              <a:t>»).</a:t>
            </a:r>
            <a:br>
              <a:rPr lang="uk-UA" sz="1600" dirty="0">
                <a:latin typeface="Times New Roman" panose="02020603050405020304" pitchFamily="18" charset="0"/>
                <a:cs typeface="Times New Roman" panose="02020603050405020304" pitchFamily="18" charset="0"/>
              </a:rPr>
            </a:br>
            <a:r>
              <a:rPr lang="ru-RU" sz="1600" dirty="0" err="1">
                <a:solidFill>
                  <a:schemeClr val="tx1"/>
                </a:solidFill>
                <a:latin typeface="Times New Roman" panose="02020603050405020304" pitchFamily="18" charset="0"/>
                <a:cs typeface="Times New Roman" panose="02020603050405020304" pitchFamily="18" charset="0"/>
              </a:rPr>
              <a:t>Науковою</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діяльністю</a:t>
            </a:r>
            <a:r>
              <a:rPr lang="ru-RU" sz="1600" dirty="0">
                <a:solidFill>
                  <a:schemeClr val="tx1"/>
                </a:solidFill>
                <a:latin typeface="Times New Roman" panose="02020603050405020304" pitchFamily="18" charset="0"/>
                <a:cs typeface="Times New Roman" panose="02020603050405020304" pitchFamily="18" charset="0"/>
              </a:rPr>
              <a:t> однозначно є </a:t>
            </a:r>
            <a:r>
              <a:rPr lang="ru-RU" sz="1600" dirty="0" err="1">
                <a:solidFill>
                  <a:schemeClr val="tx1"/>
                </a:solidFill>
                <a:latin typeface="Times New Roman" panose="02020603050405020304" pitchFamily="18" charset="0"/>
                <a:cs typeface="Times New Roman" panose="02020603050405020304" pitchFamily="18" charset="0"/>
              </a:rPr>
              <a:t>діяльність</a:t>
            </a:r>
            <a:r>
              <a:rPr lang="ru-RU" sz="1600" dirty="0">
                <a:solidFill>
                  <a:schemeClr val="tx1"/>
                </a:solidFill>
                <a:latin typeface="Times New Roman" panose="02020603050405020304" pitchFamily="18" charset="0"/>
                <a:cs typeface="Times New Roman" panose="02020603050405020304" pitchFamily="18" charset="0"/>
              </a:rPr>
              <a:t>, час </a:t>
            </a:r>
            <a:r>
              <a:rPr lang="ru-RU" sz="1600" dirty="0" err="1">
                <a:solidFill>
                  <a:schemeClr val="tx1"/>
                </a:solidFill>
                <a:latin typeface="Times New Roman" panose="02020603050405020304" pitchFamily="18" charset="0"/>
                <a:cs typeface="Times New Roman" panose="02020603050405020304" pitchFamily="18" charset="0"/>
              </a:rPr>
              <a:t>зайняття</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якою</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зараховується</a:t>
            </a:r>
            <a:r>
              <a:rPr lang="ru-RU" sz="1600" dirty="0">
                <a:solidFill>
                  <a:schemeClr val="tx1"/>
                </a:solidFill>
                <a:latin typeface="Times New Roman" panose="02020603050405020304" pitchFamily="18" charset="0"/>
                <a:cs typeface="Times New Roman" panose="02020603050405020304" pitchFamily="18" charset="0"/>
              </a:rPr>
              <a:t> до стажу </a:t>
            </a:r>
            <a:r>
              <a:rPr lang="ru-RU" sz="1600" dirty="0" err="1">
                <a:solidFill>
                  <a:schemeClr val="tx1"/>
                </a:solidFill>
                <a:latin typeface="Times New Roman" panose="02020603050405020304" pitchFamily="18" charset="0"/>
                <a:cs typeface="Times New Roman" panose="02020603050405020304" pitchFamily="18" charset="0"/>
              </a:rPr>
              <a:t>наукової</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роботи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відповідно</a:t>
            </a:r>
            <a:r>
              <a:rPr lang="ru-RU" sz="1600" dirty="0">
                <a:solidFill>
                  <a:schemeClr val="tx1"/>
                </a:solidFill>
                <a:latin typeface="Times New Roman" panose="02020603050405020304" pitchFamily="18" charset="0"/>
                <a:cs typeface="Times New Roman" panose="02020603050405020304" pitchFamily="18" charset="0"/>
              </a:rPr>
              <a:t> до ст. 35 Закону </a:t>
            </a:r>
            <a:r>
              <a:rPr lang="ru-RU" sz="1600" dirty="0" err="1">
                <a:solidFill>
                  <a:schemeClr val="tx1"/>
                </a:solidFill>
                <a:latin typeface="Times New Roman" panose="02020603050405020304" pitchFamily="18" charset="0"/>
                <a:cs typeface="Times New Roman" panose="02020603050405020304" pitchFamily="18" charset="0"/>
              </a:rPr>
              <a:t>України</a:t>
            </a:r>
            <a:r>
              <a:rPr lang="ru-RU" sz="1600" dirty="0">
                <a:solidFill>
                  <a:schemeClr val="tx1"/>
                </a:solidFill>
                <a:latin typeface="Times New Roman" panose="02020603050405020304" pitchFamily="18" charset="0"/>
                <a:cs typeface="Times New Roman" panose="02020603050405020304" pitchFamily="18" charset="0"/>
              </a:rPr>
              <a:t> «Про </a:t>
            </a:r>
            <a:r>
              <a:rPr lang="ru-RU" sz="1600" dirty="0" err="1">
                <a:solidFill>
                  <a:schemeClr val="tx1"/>
                </a:solidFill>
                <a:latin typeface="Times New Roman" panose="02020603050405020304" pitchFamily="18" charset="0"/>
                <a:cs typeface="Times New Roman" panose="02020603050405020304" pitchFamily="18" charset="0"/>
              </a:rPr>
              <a:t>наукову</a:t>
            </a:r>
            <a:r>
              <a:rPr lang="ru-RU" sz="1600" dirty="0">
                <a:solidFill>
                  <a:schemeClr val="tx1"/>
                </a:solidFill>
                <a:latin typeface="Times New Roman" panose="02020603050405020304" pitchFamily="18" charset="0"/>
                <a:cs typeface="Times New Roman" panose="02020603050405020304" pitchFamily="18" charset="0"/>
              </a:rPr>
              <a:t> і </a:t>
            </a:r>
            <a:r>
              <a:rPr lang="ru-RU" sz="1600" dirty="0" err="1">
                <a:solidFill>
                  <a:schemeClr val="tx1"/>
                </a:solidFill>
                <a:latin typeface="Times New Roman" panose="02020603050405020304" pitchFamily="18" charset="0"/>
                <a:cs typeface="Times New Roman" panose="02020603050405020304" pitchFamily="18" charset="0"/>
              </a:rPr>
              <a:t>науково-технічну</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діяльність</a:t>
            </a:r>
            <a:r>
              <a:rPr lang="ru-RU" sz="1600" dirty="0">
                <a:solidFill>
                  <a:schemeClr val="tx1"/>
                </a:solidFill>
                <a:latin typeface="Times New Roman" panose="02020603050405020304" pitchFamily="18" charset="0"/>
                <a:cs typeface="Times New Roman" panose="02020603050405020304" pitchFamily="18" charset="0"/>
              </a:rPr>
              <a:t>». В </a:t>
            </a:r>
            <a:r>
              <a:rPr lang="ru-RU" sz="1600" dirty="0" err="1">
                <a:solidFill>
                  <a:schemeClr val="tx1"/>
                </a:solidFill>
                <a:latin typeface="Times New Roman" panose="02020603050405020304" pitchFamily="18" charset="0"/>
                <a:cs typeface="Times New Roman" panose="02020603050405020304" pitchFamily="18" charset="0"/>
              </a:rPr>
              <a:t>інших</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випадках</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науковою</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діяльністю</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можна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вважати</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діяльність</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зміст</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якої</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відповідає</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визначенням</a:t>
            </a:r>
            <a:r>
              <a:rPr lang="ru-RU" sz="1600" dirty="0">
                <a:solidFill>
                  <a:schemeClr val="tx1"/>
                </a:solidFill>
                <a:latin typeface="Times New Roman" panose="02020603050405020304" pitchFamily="18" charset="0"/>
                <a:cs typeface="Times New Roman" panose="02020603050405020304" pitchFamily="18" charset="0"/>
              </a:rPr>
              <a:t> фундаментального та прикладного </a:t>
            </a:r>
            <a:r>
              <a:rPr lang="ru-RU" sz="1600" dirty="0" err="1">
                <a:solidFill>
                  <a:schemeClr val="tx1"/>
                </a:solidFill>
                <a:latin typeface="Times New Roman" panose="02020603050405020304" pitchFamily="18" charset="0"/>
                <a:cs typeface="Times New Roman" panose="02020603050405020304" pitchFamily="18" charset="0"/>
              </a:rPr>
              <a:t>наукового</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дослідження</a:t>
            </a:r>
            <a:r>
              <a:rPr lang="ru-RU" sz="1600" dirty="0">
                <a:solidFill>
                  <a:schemeClr val="tx1"/>
                </a:solidFill>
                <a:latin typeface="Times New Roman" panose="02020603050405020304" pitchFamily="18" charset="0"/>
                <a:cs typeface="Times New Roman" panose="02020603050405020304" pitchFamily="18" charset="0"/>
              </a:rPr>
              <a:t>.</a:t>
            </a:r>
            <a:br>
              <a:rPr lang="ru-UA" sz="1600" dirty="0">
                <a:solidFill>
                  <a:schemeClr val="tx1"/>
                </a:solidFill>
                <a:latin typeface="Times New Roman" panose="02020603050405020304" pitchFamily="18" charset="0"/>
                <a:cs typeface="Times New Roman" panose="02020603050405020304" pitchFamily="18" charset="0"/>
              </a:rPr>
            </a:br>
            <a:endParaRPr lang="ru-UA" sz="1600" dirty="0">
              <a:solidFill>
                <a:schemeClr val="tx1"/>
              </a:solidFill>
            </a:endParaRPr>
          </a:p>
        </p:txBody>
      </p:sp>
      <p:sp>
        <p:nvSpPr>
          <p:cNvPr id="3" name="Місце для вмісту 2">
            <a:extLst>
              <a:ext uri="{FF2B5EF4-FFF2-40B4-BE49-F238E27FC236}">
                <a16:creationId xmlns:a16="http://schemas.microsoft.com/office/drawing/2014/main" id="{5896CB30-C88E-4C18-A339-677EBDABAA49}"/>
              </a:ext>
            </a:extLst>
          </p:cNvPr>
          <p:cNvSpPr>
            <a:spLocks noGrp="1"/>
          </p:cNvSpPr>
          <p:nvPr>
            <p:ph sz="half" idx="1"/>
          </p:nvPr>
        </p:nvSpPr>
        <p:spPr>
          <a:xfrm>
            <a:off x="502024" y="2120900"/>
            <a:ext cx="6822141" cy="4073712"/>
          </a:xfrm>
        </p:spPr>
        <p:txBody>
          <a:bodyPr>
            <a:normAutofit lnSpcReduction="10000"/>
          </a:bodyPr>
          <a:lstStyle/>
          <a:p>
            <a:r>
              <a:rPr lang="ru-RU" sz="1500" b="1" i="1" dirty="0" err="1">
                <a:solidFill>
                  <a:schemeClr val="tx1"/>
                </a:solidFill>
                <a:latin typeface="Times New Roman" panose="02020603050405020304" pitchFamily="18" charset="0"/>
                <a:cs typeface="Times New Roman" panose="02020603050405020304" pitchFamily="18" charset="0"/>
              </a:rPr>
              <a:t>фундаментальні</a:t>
            </a:r>
            <a:r>
              <a:rPr lang="ru-RU" sz="1500" b="1" i="1" dirty="0">
                <a:solidFill>
                  <a:schemeClr val="tx1"/>
                </a:solidFill>
                <a:latin typeface="Times New Roman" panose="02020603050405020304" pitchFamily="18" charset="0"/>
                <a:cs typeface="Times New Roman" panose="02020603050405020304" pitchFamily="18" charset="0"/>
              </a:rPr>
              <a:t> </a:t>
            </a:r>
            <a:r>
              <a:rPr lang="ru-RU" sz="1500" b="1" i="1" dirty="0" err="1">
                <a:solidFill>
                  <a:schemeClr val="tx1"/>
                </a:solidFill>
                <a:latin typeface="Times New Roman" panose="02020603050405020304" pitchFamily="18" charset="0"/>
                <a:cs typeface="Times New Roman" panose="02020603050405020304" pitchFamily="18" charset="0"/>
              </a:rPr>
              <a:t>наукові</a:t>
            </a:r>
            <a:r>
              <a:rPr lang="ru-RU" sz="1500" b="1" i="1" dirty="0">
                <a:solidFill>
                  <a:schemeClr val="tx1"/>
                </a:solidFill>
                <a:latin typeface="Times New Roman" panose="02020603050405020304" pitchFamily="18" charset="0"/>
                <a:cs typeface="Times New Roman" panose="02020603050405020304" pitchFamily="18" charset="0"/>
              </a:rPr>
              <a:t> </a:t>
            </a:r>
            <a:r>
              <a:rPr lang="ru-RU" sz="1500" b="1" i="1" dirty="0" err="1">
                <a:solidFill>
                  <a:schemeClr val="tx1"/>
                </a:solidFill>
                <a:latin typeface="Times New Roman" panose="02020603050405020304" pitchFamily="18" charset="0"/>
                <a:cs typeface="Times New Roman" panose="02020603050405020304" pitchFamily="18" charset="0"/>
              </a:rPr>
              <a:t>дослідження</a:t>
            </a:r>
            <a:r>
              <a:rPr lang="ru-RU" sz="1500" b="1" dirty="0">
                <a:solidFill>
                  <a:schemeClr val="tx1"/>
                </a:solidFill>
                <a:latin typeface="Times New Roman" panose="02020603050405020304" pitchFamily="18" charset="0"/>
                <a:cs typeface="Times New Roman" panose="02020603050405020304" pitchFamily="18" charset="0"/>
              </a:rPr>
              <a:t> </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теоретичні</a:t>
            </a:r>
            <a:r>
              <a:rPr lang="ru-RU" sz="1500" dirty="0">
                <a:solidFill>
                  <a:schemeClr val="tx1"/>
                </a:solidFill>
                <a:latin typeface="Times New Roman" panose="02020603050405020304" pitchFamily="18" charset="0"/>
                <a:cs typeface="Times New Roman" panose="02020603050405020304" pitchFamily="18" charset="0"/>
              </a:rPr>
              <a:t> та </a:t>
            </a:r>
            <a:r>
              <a:rPr lang="ru-RU" sz="1500" dirty="0" err="1">
                <a:solidFill>
                  <a:schemeClr val="tx1"/>
                </a:solidFill>
                <a:latin typeface="Times New Roman" panose="02020603050405020304" pitchFamily="18" charset="0"/>
                <a:cs typeface="Times New Roman" panose="02020603050405020304" pitchFamily="18" charset="0"/>
              </a:rPr>
              <a:t>експериментальні</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наукові</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дослідження</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спрямовані</a:t>
            </a:r>
            <a:r>
              <a:rPr lang="ru-RU" sz="1500" dirty="0">
                <a:solidFill>
                  <a:schemeClr val="tx1"/>
                </a:solidFill>
                <a:latin typeface="Times New Roman" panose="02020603050405020304" pitchFamily="18" charset="0"/>
                <a:cs typeface="Times New Roman" panose="02020603050405020304" pitchFamily="18" charset="0"/>
              </a:rPr>
              <a:t> на </a:t>
            </a:r>
            <a:r>
              <a:rPr lang="ru-RU" sz="1500" dirty="0" err="1">
                <a:solidFill>
                  <a:schemeClr val="tx1"/>
                </a:solidFill>
                <a:latin typeface="Times New Roman" panose="02020603050405020304" pitchFamily="18" charset="0"/>
                <a:cs typeface="Times New Roman" panose="02020603050405020304" pitchFamily="18" charset="0"/>
              </a:rPr>
              <a:t>одержання</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нових</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знань</a:t>
            </a:r>
            <a:r>
              <a:rPr lang="ru-RU" sz="1500" dirty="0">
                <a:solidFill>
                  <a:schemeClr val="tx1"/>
                </a:solidFill>
                <a:latin typeface="Times New Roman" panose="02020603050405020304" pitchFamily="18" charset="0"/>
                <a:cs typeface="Times New Roman" panose="02020603050405020304" pitchFamily="18" charset="0"/>
              </a:rPr>
              <a:t> про </a:t>
            </a:r>
            <a:r>
              <a:rPr lang="ru-RU" sz="1500" dirty="0" err="1">
                <a:solidFill>
                  <a:schemeClr val="tx1"/>
                </a:solidFill>
                <a:latin typeface="Times New Roman" panose="02020603050405020304" pitchFamily="18" charset="0"/>
                <a:cs typeface="Times New Roman" panose="02020603050405020304" pitchFamily="18" charset="0"/>
              </a:rPr>
              <a:t>закономірності</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організації</a:t>
            </a:r>
            <a:r>
              <a:rPr lang="ru-RU" sz="1500" dirty="0">
                <a:solidFill>
                  <a:schemeClr val="tx1"/>
                </a:solidFill>
                <a:latin typeface="Times New Roman" panose="02020603050405020304" pitchFamily="18" charset="0"/>
                <a:cs typeface="Times New Roman" panose="02020603050405020304" pitchFamily="18" charset="0"/>
              </a:rPr>
              <a:t> та </a:t>
            </a:r>
            <a:r>
              <a:rPr lang="ru-RU" sz="1500" dirty="0" err="1">
                <a:solidFill>
                  <a:schemeClr val="tx1"/>
                </a:solidFill>
                <a:latin typeface="Times New Roman" panose="02020603050405020304" pitchFamily="18" charset="0"/>
                <a:cs typeface="Times New Roman" panose="02020603050405020304" pitchFamily="18" charset="0"/>
              </a:rPr>
              <a:t>розвитку</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природи</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суспільства</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людини</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їх</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взаємозв’язків</a:t>
            </a:r>
            <a:r>
              <a:rPr lang="ru-RU" sz="1500" dirty="0">
                <a:solidFill>
                  <a:schemeClr val="tx1"/>
                </a:solidFill>
                <a:latin typeface="Times New Roman" panose="02020603050405020304" pitchFamily="18" charset="0"/>
                <a:cs typeface="Times New Roman" panose="02020603050405020304" pitchFamily="18" charset="0"/>
              </a:rPr>
              <a:t>. Результатом </a:t>
            </a:r>
            <a:r>
              <a:rPr lang="ru-RU" sz="1500" dirty="0" err="1">
                <a:solidFill>
                  <a:schemeClr val="tx1"/>
                </a:solidFill>
                <a:latin typeface="Times New Roman" panose="02020603050405020304" pitchFamily="18" charset="0"/>
                <a:cs typeface="Times New Roman" panose="02020603050405020304" pitchFamily="18" charset="0"/>
              </a:rPr>
              <a:t>фундаментальних</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наукових</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досліджень</a:t>
            </a:r>
            <a:r>
              <a:rPr lang="ru-RU" sz="1500" dirty="0">
                <a:solidFill>
                  <a:schemeClr val="tx1"/>
                </a:solidFill>
                <a:latin typeface="Times New Roman" panose="02020603050405020304" pitchFamily="18" charset="0"/>
                <a:cs typeface="Times New Roman" panose="02020603050405020304" pitchFamily="18" charset="0"/>
              </a:rPr>
              <a:t> є </a:t>
            </a:r>
            <a:r>
              <a:rPr lang="ru-RU" sz="1500" dirty="0" err="1">
                <a:solidFill>
                  <a:schemeClr val="tx1"/>
                </a:solidFill>
                <a:latin typeface="Times New Roman" panose="02020603050405020304" pitchFamily="18" charset="0"/>
                <a:cs typeface="Times New Roman" panose="02020603050405020304" pitchFamily="18" charset="0"/>
              </a:rPr>
              <a:t>гіпотези</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теорії</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нові</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методи</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пізнання</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відкриття</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законів</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природи</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невідомих</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раніше</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явищ</a:t>
            </a:r>
            <a:r>
              <a:rPr lang="ru-RU" sz="1500" dirty="0">
                <a:solidFill>
                  <a:schemeClr val="tx1"/>
                </a:solidFill>
                <a:latin typeface="Times New Roman" panose="02020603050405020304" pitchFamily="18" charset="0"/>
                <a:cs typeface="Times New Roman" panose="02020603050405020304" pitchFamily="18" charset="0"/>
              </a:rPr>
              <a:t> і </a:t>
            </a:r>
            <a:r>
              <a:rPr lang="ru-RU" sz="1500" dirty="0" err="1">
                <a:solidFill>
                  <a:schemeClr val="tx1"/>
                </a:solidFill>
                <a:latin typeface="Times New Roman" panose="02020603050405020304" pitchFamily="18" charset="0"/>
                <a:cs typeface="Times New Roman" panose="02020603050405020304" pitchFamily="18" charset="0"/>
              </a:rPr>
              <a:t>властивостей</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матерії</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виявлення</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закономірностей</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розвитку</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суспільства</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тощо</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які</a:t>
            </a:r>
            <a:r>
              <a:rPr lang="ru-RU" sz="1500" dirty="0">
                <a:solidFill>
                  <a:schemeClr val="tx1"/>
                </a:solidFill>
                <a:latin typeface="Times New Roman" panose="02020603050405020304" pitchFamily="18" charset="0"/>
                <a:cs typeface="Times New Roman" panose="02020603050405020304" pitchFamily="18" charset="0"/>
              </a:rPr>
              <a:t> не </a:t>
            </a:r>
            <a:r>
              <a:rPr lang="ru-RU" sz="1500" dirty="0" err="1">
                <a:solidFill>
                  <a:schemeClr val="tx1"/>
                </a:solidFill>
                <a:latin typeface="Times New Roman" panose="02020603050405020304" pitchFamily="18" charset="0"/>
                <a:cs typeface="Times New Roman" panose="02020603050405020304" pitchFamily="18" charset="0"/>
              </a:rPr>
              <a:t>орієнтовані</a:t>
            </a:r>
            <a:r>
              <a:rPr lang="ru-RU" sz="1500" dirty="0">
                <a:solidFill>
                  <a:schemeClr val="tx1"/>
                </a:solidFill>
                <a:latin typeface="Times New Roman" panose="02020603050405020304" pitchFamily="18" charset="0"/>
                <a:cs typeface="Times New Roman" panose="02020603050405020304" pitchFamily="18" charset="0"/>
              </a:rPr>
              <a:t> на </a:t>
            </a:r>
            <a:r>
              <a:rPr lang="ru-RU" sz="1500" dirty="0" err="1">
                <a:solidFill>
                  <a:schemeClr val="tx1"/>
                </a:solidFill>
                <a:latin typeface="Times New Roman" panose="02020603050405020304" pitchFamily="18" charset="0"/>
                <a:cs typeface="Times New Roman" panose="02020603050405020304" pitchFamily="18" charset="0"/>
              </a:rPr>
              <a:t>безпосереднє</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практичне</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використання</a:t>
            </a:r>
            <a:r>
              <a:rPr lang="ru-RU" sz="1500" dirty="0">
                <a:solidFill>
                  <a:schemeClr val="tx1"/>
                </a:solidFill>
                <a:latin typeface="Times New Roman" panose="02020603050405020304" pitchFamily="18" charset="0"/>
                <a:cs typeface="Times New Roman" panose="02020603050405020304" pitchFamily="18" charset="0"/>
              </a:rPr>
              <a:t> у </a:t>
            </a:r>
            <a:r>
              <a:rPr lang="ru-RU" sz="1500" dirty="0" err="1">
                <a:solidFill>
                  <a:schemeClr val="tx1"/>
                </a:solidFill>
                <a:latin typeface="Times New Roman" panose="02020603050405020304" pitchFamily="18" charset="0"/>
                <a:cs typeface="Times New Roman" panose="02020603050405020304" pitchFamily="18" charset="0"/>
              </a:rPr>
              <a:t>сфері</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економіки</a:t>
            </a:r>
            <a:r>
              <a:rPr lang="ru-RU" sz="1500" dirty="0">
                <a:solidFill>
                  <a:schemeClr val="tx1"/>
                </a:solidFill>
                <a:latin typeface="Times New Roman" panose="02020603050405020304" pitchFamily="18" charset="0"/>
                <a:cs typeface="Times New Roman" panose="02020603050405020304" pitchFamily="18" charset="0"/>
              </a:rPr>
              <a:t>;</a:t>
            </a:r>
            <a:endParaRPr lang="ru-UA" sz="1500" dirty="0">
              <a:solidFill>
                <a:schemeClr val="tx1"/>
              </a:solidFill>
              <a:latin typeface="Times New Roman" panose="02020603050405020304" pitchFamily="18" charset="0"/>
              <a:cs typeface="Times New Roman" panose="02020603050405020304" pitchFamily="18" charset="0"/>
            </a:endParaRPr>
          </a:p>
          <a:p>
            <a:r>
              <a:rPr lang="ru-RU" sz="1500" b="1" i="1" dirty="0" err="1">
                <a:solidFill>
                  <a:schemeClr val="tx1"/>
                </a:solidFill>
                <a:latin typeface="Times New Roman" panose="02020603050405020304" pitchFamily="18" charset="0"/>
                <a:cs typeface="Times New Roman" panose="02020603050405020304" pitchFamily="18" charset="0"/>
              </a:rPr>
              <a:t>прикладні</a:t>
            </a:r>
            <a:r>
              <a:rPr lang="ru-RU" sz="1500" b="1" i="1" dirty="0">
                <a:solidFill>
                  <a:schemeClr val="tx1"/>
                </a:solidFill>
                <a:latin typeface="Times New Roman" panose="02020603050405020304" pitchFamily="18" charset="0"/>
                <a:cs typeface="Times New Roman" panose="02020603050405020304" pitchFamily="18" charset="0"/>
              </a:rPr>
              <a:t> </a:t>
            </a:r>
            <a:r>
              <a:rPr lang="ru-RU" sz="1500" b="1" i="1" dirty="0" err="1">
                <a:solidFill>
                  <a:schemeClr val="tx1"/>
                </a:solidFill>
                <a:latin typeface="Times New Roman" panose="02020603050405020304" pitchFamily="18" charset="0"/>
                <a:cs typeface="Times New Roman" panose="02020603050405020304" pitchFamily="18" charset="0"/>
              </a:rPr>
              <a:t>наукові</a:t>
            </a:r>
            <a:r>
              <a:rPr lang="ru-RU" sz="1500" b="1" i="1" dirty="0">
                <a:solidFill>
                  <a:schemeClr val="tx1"/>
                </a:solidFill>
                <a:latin typeface="Times New Roman" panose="02020603050405020304" pitchFamily="18" charset="0"/>
                <a:cs typeface="Times New Roman" panose="02020603050405020304" pitchFamily="18" charset="0"/>
              </a:rPr>
              <a:t> </a:t>
            </a:r>
            <a:r>
              <a:rPr lang="ru-RU" sz="1500" b="1" i="1" dirty="0" err="1">
                <a:solidFill>
                  <a:schemeClr val="tx1"/>
                </a:solidFill>
                <a:latin typeface="Times New Roman" panose="02020603050405020304" pitchFamily="18" charset="0"/>
                <a:cs typeface="Times New Roman" panose="02020603050405020304" pitchFamily="18" charset="0"/>
              </a:rPr>
              <a:t>дослідження</a:t>
            </a:r>
            <a:r>
              <a:rPr lang="ru-RU" sz="1500" b="1" dirty="0">
                <a:solidFill>
                  <a:schemeClr val="tx1"/>
                </a:solidFill>
                <a:latin typeface="Times New Roman" panose="02020603050405020304" pitchFamily="18" charset="0"/>
                <a:cs typeface="Times New Roman" panose="02020603050405020304" pitchFamily="18" charset="0"/>
              </a:rPr>
              <a:t> </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теоретичні</a:t>
            </a:r>
            <a:r>
              <a:rPr lang="ru-RU" sz="1500" dirty="0">
                <a:solidFill>
                  <a:schemeClr val="tx1"/>
                </a:solidFill>
                <a:latin typeface="Times New Roman" panose="02020603050405020304" pitchFamily="18" charset="0"/>
                <a:cs typeface="Times New Roman" panose="02020603050405020304" pitchFamily="18" charset="0"/>
              </a:rPr>
              <a:t> та </a:t>
            </a:r>
            <a:r>
              <a:rPr lang="ru-RU" sz="1500" dirty="0" err="1">
                <a:solidFill>
                  <a:schemeClr val="tx1"/>
                </a:solidFill>
                <a:latin typeface="Times New Roman" panose="02020603050405020304" pitchFamily="18" charset="0"/>
                <a:cs typeface="Times New Roman" panose="02020603050405020304" pitchFamily="18" charset="0"/>
              </a:rPr>
              <a:t>експериментальні</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наукові</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дослідження</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спрямовані</a:t>
            </a:r>
            <a:r>
              <a:rPr lang="ru-RU" sz="1500" dirty="0">
                <a:solidFill>
                  <a:schemeClr val="tx1"/>
                </a:solidFill>
                <a:latin typeface="Times New Roman" panose="02020603050405020304" pitchFamily="18" charset="0"/>
                <a:cs typeface="Times New Roman" panose="02020603050405020304" pitchFamily="18" charset="0"/>
              </a:rPr>
              <a:t> на </a:t>
            </a:r>
            <a:r>
              <a:rPr lang="ru-RU" sz="1500" dirty="0" err="1">
                <a:solidFill>
                  <a:schemeClr val="tx1"/>
                </a:solidFill>
                <a:latin typeface="Times New Roman" panose="02020603050405020304" pitchFamily="18" charset="0"/>
                <a:cs typeface="Times New Roman" panose="02020603050405020304" pitchFamily="18" charset="0"/>
              </a:rPr>
              <a:t>одержання</a:t>
            </a:r>
            <a:r>
              <a:rPr lang="ru-RU" sz="1500" dirty="0">
                <a:solidFill>
                  <a:schemeClr val="tx1"/>
                </a:solidFill>
                <a:latin typeface="Times New Roman" panose="02020603050405020304" pitchFamily="18" charset="0"/>
                <a:cs typeface="Times New Roman" panose="02020603050405020304" pitchFamily="18" charset="0"/>
              </a:rPr>
              <a:t> і </a:t>
            </a:r>
            <a:r>
              <a:rPr lang="ru-RU" sz="1500" dirty="0" err="1">
                <a:solidFill>
                  <a:schemeClr val="tx1"/>
                </a:solidFill>
                <a:latin typeface="Times New Roman" panose="02020603050405020304" pitchFamily="18" charset="0"/>
                <a:cs typeface="Times New Roman" panose="02020603050405020304" pitchFamily="18" charset="0"/>
              </a:rPr>
              <a:t>використання</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нових</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знань</a:t>
            </a:r>
            <a:r>
              <a:rPr lang="ru-RU" sz="1500" dirty="0">
                <a:solidFill>
                  <a:schemeClr val="tx1"/>
                </a:solidFill>
                <a:latin typeface="Times New Roman" panose="02020603050405020304" pitchFamily="18" charset="0"/>
                <a:cs typeface="Times New Roman" panose="02020603050405020304" pitchFamily="18" charset="0"/>
              </a:rPr>
              <a:t> для </a:t>
            </a:r>
            <a:r>
              <a:rPr lang="ru-RU" sz="1500" dirty="0" err="1">
                <a:solidFill>
                  <a:schemeClr val="tx1"/>
                </a:solidFill>
                <a:latin typeface="Times New Roman" panose="02020603050405020304" pitchFamily="18" charset="0"/>
                <a:cs typeface="Times New Roman" panose="02020603050405020304" pitchFamily="18" charset="0"/>
              </a:rPr>
              <a:t>практичних</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цілей</a:t>
            </a:r>
            <a:r>
              <a:rPr lang="ru-RU" sz="1500" dirty="0">
                <a:solidFill>
                  <a:schemeClr val="tx1"/>
                </a:solidFill>
                <a:latin typeface="Times New Roman" panose="02020603050405020304" pitchFamily="18" charset="0"/>
                <a:cs typeface="Times New Roman" panose="02020603050405020304" pitchFamily="18" charset="0"/>
              </a:rPr>
              <a:t>. Результатом </a:t>
            </a:r>
            <a:r>
              <a:rPr lang="ru-RU" sz="1500" dirty="0" err="1">
                <a:solidFill>
                  <a:schemeClr val="tx1"/>
                </a:solidFill>
                <a:latin typeface="Times New Roman" panose="02020603050405020304" pitchFamily="18" charset="0"/>
                <a:cs typeface="Times New Roman" panose="02020603050405020304" pitchFamily="18" charset="0"/>
              </a:rPr>
              <a:t>прикладних</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наукових</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досліджень</a:t>
            </a:r>
            <a:r>
              <a:rPr lang="ru-RU" sz="1500" dirty="0">
                <a:solidFill>
                  <a:schemeClr val="tx1"/>
                </a:solidFill>
                <a:latin typeface="Times New Roman" panose="02020603050405020304" pitchFamily="18" charset="0"/>
                <a:cs typeface="Times New Roman" panose="02020603050405020304" pitchFamily="18" charset="0"/>
              </a:rPr>
              <a:t> є </a:t>
            </a:r>
            <a:r>
              <a:rPr lang="ru-RU" sz="1500" dirty="0" err="1">
                <a:solidFill>
                  <a:schemeClr val="tx1"/>
                </a:solidFill>
                <a:latin typeface="Times New Roman" panose="02020603050405020304" pitchFamily="18" charset="0"/>
                <a:cs typeface="Times New Roman" panose="02020603050405020304" pitchFamily="18" charset="0"/>
              </a:rPr>
              <a:t>нові</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знання</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призначені</a:t>
            </a:r>
            <a:r>
              <a:rPr lang="ru-RU" sz="1500" dirty="0">
                <a:solidFill>
                  <a:schemeClr val="tx1"/>
                </a:solidFill>
                <a:latin typeface="Times New Roman" panose="02020603050405020304" pitchFamily="18" charset="0"/>
                <a:cs typeface="Times New Roman" panose="02020603050405020304" pitchFamily="18" charset="0"/>
              </a:rPr>
              <a:t> для </a:t>
            </a:r>
            <a:r>
              <a:rPr lang="ru-RU" sz="1500" dirty="0" err="1">
                <a:solidFill>
                  <a:schemeClr val="tx1"/>
                </a:solidFill>
                <a:latin typeface="Times New Roman" panose="02020603050405020304" pitchFamily="18" charset="0"/>
                <a:cs typeface="Times New Roman" panose="02020603050405020304" pitchFamily="18" charset="0"/>
              </a:rPr>
              <a:t>створення</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нових</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або</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вдосконалення</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наявних</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матеріалів</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продуктів</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пристроїв</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методів</a:t>
            </a:r>
            <a:r>
              <a:rPr lang="ru-RU" sz="1500" dirty="0">
                <a:solidFill>
                  <a:schemeClr val="tx1"/>
                </a:solidFill>
                <a:latin typeface="Times New Roman" panose="02020603050405020304" pitchFamily="18" charset="0"/>
                <a:cs typeface="Times New Roman" panose="02020603050405020304" pitchFamily="18" charset="0"/>
              </a:rPr>
              <a:t>, систем, </a:t>
            </a:r>
            <a:r>
              <a:rPr lang="ru-RU" sz="1500" dirty="0" err="1">
                <a:solidFill>
                  <a:schemeClr val="tx1"/>
                </a:solidFill>
                <a:latin typeface="Times New Roman" panose="02020603050405020304" pitchFamily="18" charset="0"/>
                <a:cs typeface="Times New Roman" panose="02020603050405020304" pitchFamily="18" charset="0"/>
              </a:rPr>
              <a:t>технологій</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конкретні</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пропозиції</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щодо</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виконання</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актуальних</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науково-технічних</a:t>
            </a:r>
            <a:r>
              <a:rPr lang="ru-RU" sz="1500" dirty="0">
                <a:solidFill>
                  <a:schemeClr val="tx1"/>
                </a:solidFill>
                <a:latin typeface="Times New Roman" panose="02020603050405020304" pitchFamily="18" charset="0"/>
                <a:cs typeface="Times New Roman" panose="02020603050405020304" pitchFamily="18" charset="0"/>
              </a:rPr>
              <a:t> та </a:t>
            </a:r>
            <a:r>
              <a:rPr lang="ru-RU" sz="1500" dirty="0" err="1">
                <a:solidFill>
                  <a:schemeClr val="tx1"/>
                </a:solidFill>
                <a:latin typeface="Times New Roman" panose="02020603050405020304" pitchFamily="18" charset="0"/>
                <a:cs typeface="Times New Roman" panose="02020603050405020304" pitchFamily="18" charset="0"/>
              </a:rPr>
              <a:t>суспільних</a:t>
            </a:r>
            <a:r>
              <a:rPr lang="ru-RU" sz="1500" dirty="0">
                <a:solidFill>
                  <a:schemeClr val="tx1"/>
                </a:solidFill>
                <a:latin typeface="Times New Roman" panose="02020603050405020304" pitchFamily="18" charset="0"/>
                <a:cs typeface="Times New Roman" panose="02020603050405020304" pitchFamily="18" charset="0"/>
              </a:rPr>
              <a:t> </a:t>
            </a:r>
            <a:r>
              <a:rPr lang="ru-RU" sz="1500" dirty="0" err="1">
                <a:solidFill>
                  <a:schemeClr val="tx1"/>
                </a:solidFill>
                <a:latin typeface="Times New Roman" panose="02020603050405020304" pitchFamily="18" charset="0"/>
                <a:cs typeface="Times New Roman" panose="02020603050405020304" pitchFamily="18" charset="0"/>
              </a:rPr>
              <a:t>завдань</a:t>
            </a:r>
            <a:r>
              <a:rPr lang="ru-RU" sz="1500" dirty="0">
                <a:solidFill>
                  <a:schemeClr val="tx1"/>
                </a:solidFill>
                <a:latin typeface="Times New Roman" panose="02020603050405020304" pitchFamily="18" charset="0"/>
                <a:cs typeface="Times New Roman" panose="02020603050405020304" pitchFamily="18" charset="0"/>
              </a:rPr>
              <a:t>.</a:t>
            </a:r>
            <a:endParaRPr lang="ru-UA" sz="1500" dirty="0">
              <a:solidFill>
                <a:schemeClr val="tx1"/>
              </a:solidFill>
              <a:latin typeface="Times New Roman" panose="02020603050405020304" pitchFamily="18" charset="0"/>
              <a:cs typeface="Times New Roman" panose="02020603050405020304" pitchFamily="18" charset="0"/>
            </a:endParaRPr>
          </a:p>
          <a:p>
            <a:r>
              <a:rPr lang="ru-RU" sz="1400" i="1" dirty="0" err="1">
                <a:solidFill>
                  <a:schemeClr val="tx1"/>
                </a:solidFill>
                <a:latin typeface="Times New Roman" panose="02020603050405020304" pitchFamily="18" charset="0"/>
                <a:cs typeface="Times New Roman" panose="02020603050405020304" pitchFamily="18" charset="0"/>
              </a:rPr>
              <a:t>Основним</a:t>
            </a:r>
            <a:r>
              <a:rPr lang="ru-RU" sz="1400" i="1" dirty="0">
                <a:solidFill>
                  <a:schemeClr val="tx1"/>
                </a:solidFill>
                <a:latin typeface="Times New Roman" panose="02020603050405020304" pitchFamily="18" charset="0"/>
                <a:cs typeface="Times New Roman" panose="02020603050405020304" pitchFamily="18" charset="0"/>
              </a:rPr>
              <a:t> </a:t>
            </a:r>
            <a:r>
              <a:rPr lang="ru-RU" sz="1400" i="1" dirty="0" err="1">
                <a:solidFill>
                  <a:schemeClr val="tx1"/>
                </a:solidFill>
                <a:latin typeface="Times New Roman" panose="02020603050405020304" pitchFamily="18" charset="0"/>
                <a:cs typeface="Times New Roman" panose="02020603050405020304" pitchFamily="18" charset="0"/>
              </a:rPr>
              <a:t>суб’єктом</a:t>
            </a:r>
            <a:r>
              <a:rPr lang="ru-RU" sz="1400" i="1" dirty="0">
                <a:solidFill>
                  <a:schemeClr val="tx1"/>
                </a:solidFill>
                <a:latin typeface="Times New Roman" panose="02020603050405020304" pitchFamily="18" charset="0"/>
                <a:cs typeface="Times New Roman" panose="02020603050405020304" pitchFamily="18" charset="0"/>
              </a:rPr>
              <a:t> </a:t>
            </a:r>
            <a:r>
              <a:rPr lang="ru-RU" sz="1400" i="1" dirty="0" err="1">
                <a:solidFill>
                  <a:schemeClr val="tx1"/>
                </a:solidFill>
                <a:latin typeface="Times New Roman" panose="02020603050405020304" pitchFamily="18" charset="0"/>
                <a:cs typeface="Times New Roman" panose="02020603050405020304" pitchFamily="18" charset="0"/>
              </a:rPr>
              <a:t>наукової</a:t>
            </a:r>
            <a:r>
              <a:rPr lang="ru-RU" sz="1400" i="1" dirty="0">
                <a:solidFill>
                  <a:schemeClr val="tx1"/>
                </a:solidFill>
                <a:latin typeface="Times New Roman" panose="02020603050405020304" pitchFamily="18" charset="0"/>
                <a:cs typeface="Times New Roman" panose="02020603050405020304" pitchFamily="18" charset="0"/>
              </a:rPr>
              <a:t> і </a:t>
            </a:r>
            <a:r>
              <a:rPr lang="ru-RU" sz="1400" i="1" dirty="0" err="1">
                <a:solidFill>
                  <a:schemeClr val="tx1"/>
                </a:solidFill>
                <a:latin typeface="Times New Roman" panose="02020603050405020304" pitchFamily="18" charset="0"/>
                <a:cs typeface="Times New Roman" panose="02020603050405020304" pitchFamily="18" charset="0"/>
              </a:rPr>
              <a:t>науково-технічної</a:t>
            </a:r>
            <a:r>
              <a:rPr lang="ru-RU" sz="1400" i="1" dirty="0">
                <a:solidFill>
                  <a:schemeClr val="tx1"/>
                </a:solidFill>
                <a:latin typeface="Times New Roman" panose="02020603050405020304" pitchFamily="18" charset="0"/>
                <a:cs typeface="Times New Roman" panose="02020603050405020304" pitchFamily="18" charset="0"/>
              </a:rPr>
              <a:t> </a:t>
            </a:r>
            <a:r>
              <a:rPr lang="ru-RU" sz="1400" i="1" dirty="0" err="1">
                <a:solidFill>
                  <a:schemeClr val="tx1"/>
                </a:solidFill>
                <a:latin typeface="Times New Roman" panose="02020603050405020304" pitchFamily="18" charset="0"/>
                <a:cs typeface="Times New Roman" panose="02020603050405020304" pitchFamily="18" charset="0"/>
              </a:rPr>
              <a:t>діяльності</a:t>
            </a:r>
            <a:r>
              <a:rPr lang="ru-RU" sz="1400" i="1" dirty="0">
                <a:solidFill>
                  <a:schemeClr val="tx1"/>
                </a:solidFill>
                <a:latin typeface="Times New Roman" panose="02020603050405020304" pitchFamily="18" charset="0"/>
                <a:cs typeface="Times New Roman" panose="02020603050405020304" pitchFamily="18" charset="0"/>
              </a:rPr>
              <a:t> є </a:t>
            </a:r>
            <a:r>
              <a:rPr lang="ru-RU" sz="1400" b="1" i="1" dirty="0" err="1">
                <a:solidFill>
                  <a:schemeClr val="tx1"/>
                </a:solidFill>
                <a:latin typeface="Times New Roman" panose="02020603050405020304" pitchFamily="18" charset="0"/>
                <a:cs typeface="Times New Roman" panose="02020603050405020304" pitchFamily="18" charset="0"/>
              </a:rPr>
              <a:t>вчений</a:t>
            </a:r>
            <a:r>
              <a:rPr lang="ru-RU" sz="1400" b="1" i="1" dirty="0">
                <a:solidFill>
                  <a:schemeClr val="tx1"/>
                </a:solidFill>
                <a:latin typeface="Times New Roman" panose="02020603050405020304" pitchFamily="18" charset="0"/>
                <a:cs typeface="Times New Roman" panose="02020603050405020304" pitchFamily="18" charset="0"/>
              </a:rPr>
              <a:t> </a:t>
            </a:r>
            <a:r>
              <a:rPr lang="ru-RU" sz="1400" i="1" dirty="0">
                <a:solidFill>
                  <a:schemeClr val="tx1"/>
                </a:solidFill>
                <a:latin typeface="Times New Roman" panose="02020603050405020304" pitchFamily="18" charset="0"/>
                <a:cs typeface="Times New Roman" panose="02020603050405020304" pitchFamily="18" charset="0"/>
              </a:rPr>
              <a:t>(ст. 5 Закону </a:t>
            </a:r>
            <a:r>
              <a:rPr lang="ru-RU" sz="1400" i="1" dirty="0" err="1">
                <a:solidFill>
                  <a:schemeClr val="tx1"/>
                </a:solidFill>
                <a:latin typeface="Times New Roman" panose="02020603050405020304" pitchFamily="18" charset="0"/>
                <a:cs typeface="Times New Roman" panose="02020603050405020304" pitchFamily="18" charset="0"/>
              </a:rPr>
              <a:t>України</a:t>
            </a:r>
            <a:r>
              <a:rPr lang="ru-RU" sz="1400" i="1" dirty="0">
                <a:solidFill>
                  <a:schemeClr val="tx1"/>
                </a:solidFill>
                <a:latin typeface="Times New Roman" panose="02020603050405020304" pitchFamily="18" charset="0"/>
                <a:cs typeface="Times New Roman" panose="02020603050405020304" pitchFamily="18" charset="0"/>
              </a:rPr>
              <a:t> «Про </a:t>
            </a:r>
            <a:r>
              <a:rPr lang="ru-RU" sz="1400" i="1" dirty="0" err="1">
                <a:solidFill>
                  <a:schemeClr val="tx1"/>
                </a:solidFill>
                <a:latin typeface="Times New Roman" panose="02020603050405020304" pitchFamily="18" charset="0"/>
                <a:cs typeface="Times New Roman" panose="02020603050405020304" pitchFamily="18" charset="0"/>
              </a:rPr>
              <a:t>наукову</a:t>
            </a:r>
            <a:r>
              <a:rPr lang="ru-RU" sz="1400" i="1" dirty="0">
                <a:solidFill>
                  <a:schemeClr val="tx1"/>
                </a:solidFill>
                <a:latin typeface="Times New Roman" panose="02020603050405020304" pitchFamily="18" charset="0"/>
                <a:cs typeface="Times New Roman" panose="02020603050405020304" pitchFamily="18" charset="0"/>
              </a:rPr>
              <a:t> і </a:t>
            </a:r>
            <a:r>
              <a:rPr lang="ru-RU" sz="1400" i="1" dirty="0" err="1">
                <a:solidFill>
                  <a:schemeClr val="tx1"/>
                </a:solidFill>
                <a:latin typeface="Times New Roman" panose="02020603050405020304" pitchFamily="18" charset="0"/>
                <a:cs typeface="Times New Roman" panose="02020603050405020304" pitchFamily="18" charset="0"/>
              </a:rPr>
              <a:t>науково-технічну</a:t>
            </a:r>
            <a:r>
              <a:rPr lang="ru-RU" sz="1400" i="1" dirty="0">
                <a:solidFill>
                  <a:schemeClr val="tx1"/>
                </a:solidFill>
                <a:latin typeface="Times New Roman" panose="02020603050405020304" pitchFamily="18" charset="0"/>
                <a:cs typeface="Times New Roman" panose="02020603050405020304" pitchFamily="18" charset="0"/>
              </a:rPr>
              <a:t> </a:t>
            </a:r>
            <a:r>
              <a:rPr lang="ru-RU" sz="1400" i="1" dirty="0" err="1">
                <a:solidFill>
                  <a:schemeClr val="tx1"/>
                </a:solidFill>
                <a:latin typeface="Times New Roman" panose="02020603050405020304" pitchFamily="18" charset="0"/>
                <a:cs typeface="Times New Roman" panose="02020603050405020304" pitchFamily="18" charset="0"/>
              </a:rPr>
              <a:t>діяльність</a:t>
            </a:r>
            <a:r>
              <a:rPr lang="ru-RU" sz="1400" i="1" dirty="0">
                <a:solidFill>
                  <a:schemeClr val="tx1"/>
                </a:solidFill>
                <a:latin typeface="Times New Roman" panose="02020603050405020304" pitchFamily="18" charset="0"/>
                <a:cs typeface="Times New Roman" panose="02020603050405020304" pitchFamily="18" charset="0"/>
              </a:rPr>
              <a:t>»). </a:t>
            </a:r>
            <a:endParaRPr lang="ru-UA" sz="1400" i="1" dirty="0">
              <a:solidFill>
                <a:schemeClr val="tx1"/>
              </a:solidFill>
            </a:endParaRPr>
          </a:p>
        </p:txBody>
      </p:sp>
      <p:pic>
        <p:nvPicPr>
          <p:cNvPr id="7" name="Місце для вмісту 6">
            <a:extLst>
              <a:ext uri="{FF2B5EF4-FFF2-40B4-BE49-F238E27FC236}">
                <a16:creationId xmlns:a16="http://schemas.microsoft.com/office/drawing/2014/main" id="{26B2CFEF-5FCA-4518-B05B-35CBD11C474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flipH="1">
            <a:off x="7976394" y="2280443"/>
            <a:ext cx="3429000" cy="3196991"/>
          </a:xfrm>
        </p:spPr>
      </p:pic>
      <p:sp>
        <p:nvSpPr>
          <p:cNvPr id="5" name="Місце для дати 4">
            <a:extLst>
              <a:ext uri="{FF2B5EF4-FFF2-40B4-BE49-F238E27FC236}">
                <a16:creationId xmlns:a16="http://schemas.microsoft.com/office/drawing/2014/main" id="{A2C368AC-DD16-4C9A-8481-58B63478DFD3}"/>
              </a:ext>
            </a:extLst>
          </p:cNvPr>
          <p:cNvSpPr>
            <a:spLocks noGrp="1"/>
          </p:cNvSpPr>
          <p:nvPr>
            <p:ph type="dt" sz="half" idx="10"/>
          </p:nvPr>
        </p:nvSpPr>
        <p:spPr/>
        <p:txBody>
          <a:bodyPr/>
          <a:lstStyle/>
          <a:p>
            <a:pPr rtl="0"/>
            <a:fld id="{AB28E885-5816-420A-9D42-2FEF30285AD2}" type="datetime1">
              <a:rPr lang="uk-UA" smtClean="0"/>
              <a:t>29.05.2025</a:t>
            </a:fld>
            <a:endParaRPr lang="en-US" dirty="0"/>
          </a:p>
        </p:txBody>
      </p:sp>
      <p:sp>
        <p:nvSpPr>
          <p:cNvPr id="4" name="Прямокутник 3">
            <a:extLst>
              <a:ext uri="{FF2B5EF4-FFF2-40B4-BE49-F238E27FC236}">
                <a16:creationId xmlns:a16="http://schemas.microsoft.com/office/drawing/2014/main" id="{6CBE2DA8-0625-4F59-A010-E96F101382EE}"/>
              </a:ext>
            </a:extLst>
          </p:cNvPr>
          <p:cNvSpPr/>
          <p:nvPr/>
        </p:nvSpPr>
        <p:spPr>
          <a:xfrm>
            <a:off x="8041340" y="5539473"/>
            <a:ext cx="3429000" cy="615553"/>
          </a:xfrm>
          <a:prstGeom prst="rect">
            <a:avLst/>
          </a:prstGeom>
        </p:spPr>
        <p:txBody>
          <a:bodyPr wrap="square">
            <a:spAutoFit/>
          </a:bodyPr>
          <a:lstStyle/>
          <a:p>
            <a:pPr algn="just"/>
            <a:r>
              <a:rPr lang="ru-RU" sz="1700" b="1" i="1" dirty="0">
                <a:latin typeface="Times New Roman" panose="02020603050405020304" pitchFamily="18" charset="0"/>
                <a:cs typeface="Times New Roman" panose="02020603050405020304" pitchFamily="18" charset="0"/>
              </a:rPr>
              <a:t>Результатом </a:t>
            </a:r>
            <a:r>
              <a:rPr lang="ru-RU" sz="1700" b="1" i="1" dirty="0" err="1">
                <a:latin typeface="Times New Roman" panose="02020603050405020304" pitchFamily="18" charset="0"/>
                <a:cs typeface="Times New Roman" panose="02020603050405020304" pitchFamily="18" charset="0"/>
              </a:rPr>
              <a:t>наукової</a:t>
            </a:r>
            <a:r>
              <a:rPr lang="ru-RU" sz="1700" b="1" i="1" dirty="0">
                <a:latin typeface="Times New Roman" panose="02020603050405020304" pitchFamily="18" charset="0"/>
                <a:cs typeface="Times New Roman" panose="02020603050405020304" pitchFamily="18" charset="0"/>
              </a:rPr>
              <a:t> </a:t>
            </a:r>
            <a:r>
              <a:rPr lang="ru-RU" sz="1700" b="1" i="1" dirty="0" err="1">
                <a:latin typeface="Times New Roman" panose="02020603050405020304" pitchFamily="18" charset="0"/>
                <a:cs typeface="Times New Roman" panose="02020603050405020304" pitchFamily="18" charset="0"/>
              </a:rPr>
              <a:t>діяльності</a:t>
            </a:r>
            <a:r>
              <a:rPr lang="ru-RU" sz="1700" b="1" i="1" dirty="0">
                <a:latin typeface="Times New Roman" panose="02020603050405020304" pitchFamily="18" charset="0"/>
                <a:cs typeface="Times New Roman" panose="02020603050405020304" pitchFamily="18" charset="0"/>
              </a:rPr>
              <a:t> є </a:t>
            </a:r>
            <a:r>
              <a:rPr lang="ru-RU" sz="1700" b="1" i="1" dirty="0" err="1">
                <a:latin typeface="Times New Roman" panose="02020603050405020304" pitchFamily="18" charset="0"/>
                <a:cs typeface="Times New Roman" panose="02020603050405020304" pitchFamily="18" charset="0"/>
              </a:rPr>
              <a:t>одержання</a:t>
            </a:r>
            <a:r>
              <a:rPr lang="ru-RU" sz="1700" b="1" i="1" dirty="0">
                <a:latin typeface="Times New Roman" panose="02020603050405020304" pitchFamily="18" charset="0"/>
                <a:cs typeface="Times New Roman" panose="02020603050405020304" pitchFamily="18" charset="0"/>
              </a:rPr>
              <a:t> </a:t>
            </a:r>
            <a:r>
              <a:rPr lang="ru-RU" sz="1700" b="1" i="1" dirty="0" err="1">
                <a:latin typeface="Times New Roman" panose="02020603050405020304" pitchFamily="18" charset="0"/>
                <a:cs typeface="Times New Roman" panose="02020603050405020304" pitchFamily="18" charset="0"/>
              </a:rPr>
              <a:t>якісно</a:t>
            </a:r>
            <a:r>
              <a:rPr lang="ru-RU" sz="1700" b="1" i="1" dirty="0">
                <a:latin typeface="Times New Roman" panose="02020603050405020304" pitchFamily="18" charset="0"/>
                <a:cs typeface="Times New Roman" panose="02020603050405020304" pitchFamily="18" charset="0"/>
              </a:rPr>
              <a:t> </a:t>
            </a:r>
            <a:r>
              <a:rPr lang="ru-RU" sz="1700" b="1" i="1" dirty="0" err="1">
                <a:latin typeface="Times New Roman" panose="02020603050405020304" pitchFamily="18" charset="0"/>
                <a:cs typeface="Times New Roman" panose="02020603050405020304" pitchFamily="18" charset="0"/>
              </a:rPr>
              <a:t>нових</a:t>
            </a:r>
            <a:r>
              <a:rPr lang="ru-RU" sz="1700" b="1" i="1" dirty="0">
                <a:latin typeface="Times New Roman" panose="02020603050405020304" pitchFamily="18" charset="0"/>
                <a:cs typeface="Times New Roman" panose="02020603050405020304" pitchFamily="18" charset="0"/>
              </a:rPr>
              <a:t> </a:t>
            </a:r>
            <a:r>
              <a:rPr lang="ru-RU" sz="1700" b="1" i="1" dirty="0" err="1">
                <a:latin typeface="Times New Roman" panose="02020603050405020304" pitchFamily="18" charset="0"/>
                <a:cs typeface="Times New Roman" panose="02020603050405020304" pitchFamily="18" charset="0"/>
              </a:rPr>
              <a:t>знань</a:t>
            </a:r>
            <a:endParaRPr lang="ru-UA" sz="1700" b="1" i="1"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A0E11A27-8D1A-4795-82D5-5733128BA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24" y="120742"/>
            <a:ext cx="1788740" cy="1788740"/>
          </a:xfrm>
          <a:prstGeom prst="rect">
            <a:avLst/>
          </a:prstGeom>
        </p:spPr>
      </p:pic>
    </p:spTree>
    <p:extLst>
      <p:ext uri="{BB962C8B-B14F-4D97-AF65-F5344CB8AC3E}">
        <p14:creationId xmlns:p14="http://schemas.microsoft.com/office/powerpoint/2010/main" val="289112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9DF18EA7-B37E-4117-87C3-826BB4097927}"/>
              </a:ext>
            </a:extLst>
          </p:cNvPr>
          <p:cNvSpPr>
            <a:spLocks noGrp="1"/>
          </p:cNvSpPr>
          <p:nvPr>
            <p:ph type="title"/>
          </p:nvPr>
        </p:nvSpPr>
        <p:spPr>
          <a:xfrm>
            <a:off x="3424517" y="460752"/>
            <a:ext cx="7910457" cy="1350120"/>
          </a:xfrm>
        </p:spPr>
        <p:txBody>
          <a:bodyPr>
            <a:normAutofit fontScale="90000"/>
          </a:bodyPr>
          <a:lstStyle/>
          <a:p>
            <a:pPr algn="ctr"/>
            <a:br>
              <a:rPr lang="ru-UA" dirty="0">
                <a:latin typeface="Times New Roman" panose="02020603050405020304" pitchFamily="18" charset="0"/>
                <a:cs typeface="Times New Roman" panose="02020603050405020304" pitchFamily="18" charset="0"/>
              </a:rPr>
            </a:br>
            <a:br>
              <a:rPr lang="ru-UA" sz="3600" dirty="0">
                <a:latin typeface="Times New Roman" panose="02020603050405020304" pitchFamily="18" charset="0"/>
                <a:cs typeface="Times New Roman" panose="02020603050405020304" pitchFamily="18" charset="0"/>
              </a:rPr>
            </a:br>
            <a:r>
              <a:rPr lang="ru-RU" sz="3200" b="1" i="1" dirty="0" err="1">
                <a:solidFill>
                  <a:schemeClr val="tx1"/>
                </a:solidFill>
                <a:latin typeface="Times New Roman" panose="02020603050405020304" pitchFamily="18" charset="0"/>
                <a:cs typeface="Times New Roman" panose="02020603050405020304" pitchFamily="18" charset="0"/>
              </a:rPr>
              <a:t>Творча</a:t>
            </a:r>
            <a:r>
              <a:rPr lang="ru-RU" sz="3200" b="1" i="1" dirty="0">
                <a:solidFill>
                  <a:schemeClr val="tx1"/>
                </a:solidFill>
                <a:latin typeface="Times New Roman" panose="02020603050405020304" pitchFamily="18" charset="0"/>
                <a:cs typeface="Times New Roman" panose="02020603050405020304" pitchFamily="18" charset="0"/>
              </a:rPr>
              <a:t> </a:t>
            </a:r>
            <a:r>
              <a:rPr lang="ru-RU" sz="3200" b="1" i="1" dirty="0" err="1">
                <a:solidFill>
                  <a:schemeClr val="tx1"/>
                </a:solidFill>
                <a:latin typeface="Times New Roman" panose="02020603050405020304" pitchFamily="18" charset="0"/>
                <a:cs typeface="Times New Roman" panose="02020603050405020304" pitchFamily="18" charset="0"/>
              </a:rPr>
              <a:t>діяльність</a:t>
            </a:r>
            <a:r>
              <a:rPr lang="ru-RU" sz="3200" b="1" i="1" dirty="0">
                <a:solidFill>
                  <a:schemeClr val="tx1"/>
                </a:solidFill>
                <a:latin typeface="Times New Roman" panose="02020603050405020304" pitchFamily="18" charset="0"/>
                <a:cs typeface="Times New Roman" panose="02020603050405020304" pitchFamily="18" charset="0"/>
              </a:rPr>
              <a:t> </a:t>
            </a:r>
            <a:r>
              <a:rPr lang="ru-RU" sz="3200" i="1" dirty="0">
                <a:solidFill>
                  <a:schemeClr val="tx1"/>
                </a:solidFill>
                <a:latin typeface="Times New Roman" panose="02020603050405020304" pitchFamily="18" charset="0"/>
                <a:cs typeface="Times New Roman" panose="02020603050405020304" pitchFamily="18" charset="0"/>
              </a:rPr>
              <a:t>– </a:t>
            </a:r>
            <a:r>
              <a:rPr lang="ru-RU" sz="3200" i="1" dirty="0" err="1">
                <a:solidFill>
                  <a:schemeClr val="tx1"/>
                </a:solidFill>
                <a:latin typeface="Times New Roman" panose="02020603050405020304" pitchFamily="18" charset="0"/>
                <a:cs typeface="Times New Roman" panose="02020603050405020304" pitchFamily="18" charset="0"/>
              </a:rPr>
              <a:t>діяльність</a:t>
            </a:r>
            <a:r>
              <a:rPr lang="ru-RU" sz="3200" i="1" dirty="0">
                <a:solidFill>
                  <a:schemeClr val="tx1"/>
                </a:solidFill>
                <a:latin typeface="Times New Roman" panose="02020603050405020304" pitchFamily="18" charset="0"/>
                <a:cs typeface="Times New Roman" panose="02020603050405020304" pitchFamily="18" charset="0"/>
              </a:rPr>
              <a:t> </a:t>
            </a:r>
            <a:r>
              <a:rPr lang="ru-RU" sz="3200" i="1" dirty="0" err="1">
                <a:solidFill>
                  <a:schemeClr val="tx1"/>
                </a:solidFill>
                <a:latin typeface="Times New Roman" panose="02020603050405020304" pitchFamily="18" charset="0"/>
                <a:cs typeface="Times New Roman" panose="02020603050405020304" pitchFamily="18" charset="0"/>
              </a:rPr>
              <a:t>із</a:t>
            </a:r>
            <a:r>
              <a:rPr lang="ru-RU" sz="3200" i="1" dirty="0">
                <a:solidFill>
                  <a:schemeClr val="tx1"/>
                </a:solidFill>
                <a:latin typeface="Times New Roman" panose="02020603050405020304" pitchFamily="18" charset="0"/>
                <a:cs typeface="Times New Roman" panose="02020603050405020304" pitchFamily="18" charset="0"/>
              </a:rPr>
              <a:t> </a:t>
            </a:r>
            <a:r>
              <a:rPr lang="ru-RU" sz="3200" i="1" dirty="0" err="1">
                <a:solidFill>
                  <a:schemeClr val="tx1"/>
                </a:solidFill>
                <a:latin typeface="Times New Roman" panose="02020603050405020304" pitchFamily="18" charset="0"/>
                <a:cs typeface="Times New Roman" panose="02020603050405020304" pitchFamily="18" charset="0"/>
              </a:rPr>
              <a:t>створення</a:t>
            </a:r>
            <a:r>
              <a:rPr lang="ru-RU" sz="3200" i="1" dirty="0">
                <a:solidFill>
                  <a:schemeClr val="tx1"/>
                </a:solidFill>
                <a:latin typeface="Times New Roman" panose="02020603050405020304" pitchFamily="18" charset="0"/>
                <a:cs typeface="Times New Roman" panose="02020603050405020304" pitchFamily="18" charset="0"/>
              </a:rPr>
              <a:t>, </a:t>
            </a:r>
            <a:r>
              <a:rPr lang="ru-RU" sz="3200" i="1" dirty="0" err="1">
                <a:solidFill>
                  <a:schemeClr val="tx1"/>
                </a:solidFill>
                <a:latin typeface="Times New Roman" panose="02020603050405020304" pitchFamily="18" charset="0"/>
                <a:cs typeface="Times New Roman" panose="02020603050405020304" pitchFamily="18" charset="0"/>
              </a:rPr>
              <a:t>інтерпретації</a:t>
            </a:r>
            <a:r>
              <a:rPr lang="ru-RU" sz="3200" i="1" dirty="0">
                <a:solidFill>
                  <a:schemeClr val="tx1"/>
                </a:solidFill>
                <a:latin typeface="Times New Roman" panose="02020603050405020304" pitchFamily="18" charset="0"/>
                <a:cs typeface="Times New Roman" panose="02020603050405020304" pitchFamily="18" charset="0"/>
              </a:rPr>
              <a:t> та </a:t>
            </a:r>
            <a:r>
              <a:rPr lang="ru-RU" sz="3200" i="1" dirty="0" err="1">
                <a:solidFill>
                  <a:schemeClr val="tx1"/>
                </a:solidFill>
                <a:latin typeface="Times New Roman" panose="02020603050405020304" pitchFamily="18" charset="0"/>
                <a:cs typeface="Times New Roman" panose="02020603050405020304" pitchFamily="18" charset="0"/>
              </a:rPr>
              <a:t>виконання</a:t>
            </a:r>
            <a:r>
              <a:rPr lang="ru-RU" sz="3200" i="1" dirty="0">
                <a:solidFill>
                  <a:schemeClr val="tx1"/>
                </a:solidFill>
                <a:latin typeface="Times New Roman" panose="02020603050405020304" pitchFamily="18" charset="0"/>
                <a:cs typeface="Times New Roman" panose="02020603050405020304" pitchFamily="18" charset="0"/>
              </a:rPr>
              <a:t> </a:t>
            </a:r>
            <a:r>
              <a:rPr lang="ru-RU" sz="3200" i="1" dirty="0" err="1">
                <a:solidFill>
                  <a:schemeClr val="tx1"/>
                </a:solidFill>
                <a:latin typeface="Times New Roman" panose="02020603050405020304" pitchFamily="18" charset="0"/>
                <a:cs typeface="Times New Roman" panose="02020603050405020304" pitchFamily="18" charset="0"/>
              </a:rPr>
              <a:t>творів</a:t>
            </a:r>
            <a:r>
              <a:rPr lang="ru-RU" sz="3200" i="1" dirty="0">
                <a:solidFill>
                  <a:schemeClr val="tx1"/>
                </a:solidFill>
                <a:latin typeface="Times New Roman" panose="02020603050405020304" pitchFamily="18" charset="0"/>
                <a:cs typeface="Times New Roman" panose="02020603050405020304" pitchFamily="18" charset="0"/>
              </a:rPr>
              <a:t> (п. 21 ч. 1 ст. 1 Закону </a:t>
            </a:r>
            <a:r>
              <a:rPr lang="ru-RU" sz="3200" i="1" dirty="0" err="1">
                <a:solidFill>
                  <a:schemeClr val="tx1"/>
                </a:solidFill>
                <a:latin typeface="Times New Roman" panose="02020603050405020304" pitchFamily="18" charset="0"/>
                <a:cs typeface="Times New Roman" panose="02020603050405020304" pitchFamily="18" charset="0"/>
              </a:rPr>
              <a:t>України</a:t>
            </a:r>
            <a:r>
              <a:rPr lang="ru-RU" sz="3200" i="1" dirty="0">
                <a:solidFill>
                  <a:schemeClr val="tx1"/>
                </a:solidFill>
                <a:latin typeface="Times New Roman" panose="02020603050405020304" pitchFamily="18" charset="0"/>
                <a:cs typeface="Times New Roman" panose="02020603050405020304" pitchFamily="18" charset="0"/>
              </a:rPr>
              <a:t> «Про культуру»).</a:t>
            </a:r>
            <a:endParaRPr lang="ru-UA" sz="3300" i="1" dirty="0">
              <a:latin typeface="Times New Roman" panose="02020603050405020304" pitchFamily="18" charset="0"/>
              <a:cs typeface="Times New Roman" panose="02020603050405020304" pitchFamily="18" charset="0"/>
            </a:endParaRPr>
          </a:p>
        </p:txBody>
      </p:sp>
      <p:sp>
        <p:nvSpPr>
          <p:cNvPr id="6" name="Місце для вмісту 5">
            <a:extLst>
              <a:ext uri="{FF2B5EF4-FFF2-40B4-BE49-F238E27FC236}">
                <a16:creationId xmlns:a16="http://schemas.microsoft.com/office/drawing/2014/main" id="{2E6D6F78-EC17-481B-9ED4-E04D5FC86D48}"/>
              </a:ext>
            </a:extLst>
          </p:cNvPr>
          <p:cNvSpPr>
            <a:spLocks noGrp="1"/>
          </p:cNvSpPr>
          <p:nvPr>
            <p:ph sz="half" idx="1"/>
          </p:nvPr>
        </p:nvSpPr>
        <p:spPr>
          <a:xfrm>
            <a:off x="304800" y="1990165"/>
            <a:ext cx="5719482" cy="4249269"/>
          </a:xfrm>
        </p:spPr>
        <p:txBody>
          <a:bodyPr>
            <a:normAutofit fontScale="32500" lnSpcReduction="20000"/>
          </a:bodyPr>
          <a:lstStyle/>
          <a:p>
            <a:r>
              <a:rPr lang="ru-RU" sz="4300" b="1" i="1" dirty="0" err="1">
                <a:solidFill>
                  <a:schemeClr val="tx1"/>
                </a:solidFill>
                <a:latin typeface="Times New Roman" panose="02020603050405020304" pitchFamily="18" charset="0"/>
                <a:cs typeface="Times New Roman" panose="02020603050405020304" pitchFamily="18" charset="0"/>
              </a:rPr>
              <a:t>Приблизний</a:t>
            </a:r>
            <a:r>
              <a:rPr lang="ru-RU" sz="4300" b="1" i="1" dirty="0">
                <a:solidFill>
                  <a:schemeClr val="tx1"/>
                </a:solidFill>
                <a:latin typeface="Times New Roman" panose="02020603050405020304" pitchFamily="18" charset="0"/>
                <a:cs typeface="Times New Roman" panose="02020603050405020304" pitchFamily="18" charset="0"/>
              </a:rPr>
              <a:t> </a:t>
            </a:r>
            <a:r>
              <a:rPr lang="ru-RU" sz="4300" b="1" i="1" dirty="0" err="1">
                <a:solidFill>
                  <a:schemeClr val="tx1"/>
                </a:solidFill>
                <a:latin typeface="Times New Roman" panose="02020603050405020304" pitchFamily="18" charset="0"/>
                <a:cs typeface="Times New Roman" panose="02020603050405020304" pitchFamily="18" charset="0"/>
              </a:rPr>
              <a:t>перелік</a:t>
            </a:r>
            <a:r>
              <a:rPr lang="ru-RU" sz="4300" b="1" i="1" dirty="0">
                <a:solidFill>
                  <a:schemeClr val="tx1"/>
                </a:solidFill>
                <a:latin typeface="Times New Roman" panose="02020603050405020304" pitchFamily="18" charset="0"/>
                <a:cs typeface="Times New Roman" panose="02020603050405020304" pitchFamily="18" charset="0"/>
              </a:rPr>
              <a:t> </a:t>
            </a:r>
            <a:r>
              <a:rPr lang="ru-RU" sz="4300" b="1" i="1" dirty="0" err="1">
                <a:solidFill>
                  <a:schemeClr val="tx1"/>
                </a:solidFill>
                <a:latin typeface="Times New Roman" panose="02020603050405020304" pitchFamily="18" charset="0"/>
                <a:cs typeface="Times New Roman" panose="02020603050405020304" pitchFamily="18" charset="0"/>
              </a:rPr>
              <a:t>творів</a:t>
            </a:r>
            <a:r>
              <a:rPr lang="ru-RU" sz="4300" b="1" i="1" dirty="0">
                <a:solidFill>
                  <a:schemeClr val="tx1"/>
                </a:solidFill>
                <a:latin typeface="Times New Roman" panose="02020603050405020304" pitchFamily="18" charset="0"/>
                <a:cs typeface="Times New Roman" panose="02020603050405020304" pitchFamily="18" charset="0"/>
              </a:rPr>
              <a:t> як </a:t>
            </a:r>
            <a:r>
              <a:rPr lang="ru-RU" sz="4300" b="1" i="1" dirty="0" err="1">
                <a:solidFill>
                  <a:schemeClr val="tx1"/>
                </a:solidFill>
                <a:latin typeface="Times New Roman" panose="02020603050405020304" pitchFamily="18" charset="0"/>
                <a:cs typeface="Times New Roman" panose="02020603050405020304" pitchFamily="18" charset="0"/>
              </a:rPr>
              <a:t>об’єктів</a:t>
            </a:r>
            <a:r>
              <a:rPr lang="ru-RU" sz="4300" b="1" i="1" dirty="0">
                <a:solidFill>
                  <a:schemeClr val="tx1"/>
                </a:solidFill>
                <a:latin typeface="Times New Roman" panose="02020603050405020304" pitchFamily="18" charset="0"/>
                <a:cs typeface="Times New Roman" panose="02020603050405020304" pitchFamily="18" charset="0"/>
              </a:rPr>
              <a:t> </a:t>
            </a:r>
            <a:r>
              <a:rPr lang="ru-RU" sz="4300" b="1" i="1" dirty="0" err="1">
                <a:solidFill>
                  <a:schemeClr val="tx1"/>
                </a:solidFill>
                <a:latin typeface="Times New Roman" panose="02020603050405020304" pitchFamily="18" charset="0"/>
                <a:cs typeface="Times New Roman" panose="02020603050405020304" pitchFamily="18" charset="0"/>
              </a:rPr>
              <a:t>авторського</a:t>
            </a:r>
            <a:r>
              <a:rPr lang="ru-RU" sz="4300" b="1" i="1" dirty="0">
                <a:solidFill>
                  <a:schemeClr val="tx1"/>
                </a:solidFill>
                <a:latin typeface="Times New Roman" panose="02020603050405020304" pitchFamily="18" charset="0"/>
                <a:cs typeface="Times New Roman" panose="02020603050405020304" pitchFamily="18" charset="0"/>
              </a:rPr>
              <a:t> права наведено у ч. 1 ст. 6 Закону </a:t>
            </a:r>
            <a:r>
              <a:rPr lang="ru-RU" sz="4300" b="1" i="1" dirty="0" err="1">
                <a:solidFill>
                  <a:schemeClr val="tx1"/>
                </a:solidFill>
                <a:latin typeface="Times New Roman" panose="02020603050405020304" pitchFamily="18" charset="0"/>
                <a:cs typeface="Times New Roman" panose="02020603050405020304" pitchFamily="18" charset="0"/>
              </a:rPr>
              <a:t>України</a:t>
            </a:r>
            <a:r>
              <a:rPr lang="ru-RU" sz="4300" b="1" i="1" dirty="0">
                <a:solidFill>
                  <a:schemeClr val="tx1"/>
                </a:solidFill>
                <a:latin typeface="Times New Roman" panose="02020603050405020304" pitchFamily="18" charset="0"/>
                <a:cs typeface="Times New Roman" panose="02020603050405020304" pitchFamily="18" charset="0"/>
              </a:rPr>
              <a:t> «Про </a:t>
            </a:r>
            <a:r>
              <a:rPr lang="ru-RU" sz="4300" b="1" i="1" dirty="0" err="1">
                <a:solidFill>
                  <a:schemeClr val="tx1"/>
                </a:solidFill>
                <a:latin typeface="Times New Roman" panose="02020603050405020304" pitchFamily="18" charset="0"/>
                <a:cs typeface="Times New Roman" panose="02020603050405020304" pitchFamily="18" charset="0"/>
              </a:rPr>
              <a:t>авторське</a:t>
            </a:r>
            <a:r>
              <a:rPr lang="ru-RU" sz="4300" b="1" i="1" dirty="0">
                <a:solidFill>
                  <a:schemeClr val="tx1"/>
                </a:solidFill>
                <a:latin typeface="Times New Roman" panose="02020603050405020304" pitchFamily="18" charset="0"/>
                <a:cs typeface="Times New Roman" panose="02020603050405020304" pitchFamily="18" charset="0"/>
              </a:rPr>
              <a:t> право і </a:t>
            </a:r>
            <a:r>
              <a:rPr lang="ru-RU" sz="4300" b="1" i="1" dirty="0" err="1">
                <a:solidFill>
                  <a:schemeClr val="tx1"/>
                </a:solidFill>
                <a:latin typeface="Times New Roman" panose="02020603050405020304" pitchFamily="18" charset="0"/>
                <a:cs typeface="Times New Roman" panose="02020603050405020304" pitchFamily="18" charset="0"/>
              </a:rPr>
              <a:t>суміжні</a:t>
            </a:r>
            <a:r>
              <a:rPr lang="ru-RU" sz="4300" b="1" i="1" dirty="0">
                <a:solidFill>
                  <a:schemeClr val="tx1"/>
                </a:solidFill>
                <a:latin typeface="Times New Roman" panose="02020603050405020304" pitchFamily="18" charset="0"/>
                <a:cs typeface="Times New Roman" panose="02020603050405020304" pitchFamily="18" charset="0"/>
              </a:rPr>
              <a:t> права», </a:t>
            </a:r>
            <a:r>
              <a:rPr lang="ru-RU" sz="4300" b="1" i="1" dirty="0" err="1">
                <a:solidFill>
                  <a:schemeClr val="tx1"/>
                </a:solidFill>
                <a:latin typeface="Times New Roman" panose="02020603050405020304" pitchFamily="18" charset="0"/>
                <a:cs typeface="Times New Roman" panose="02020603050405020304" pitchFamily="18" charset="0"/>
              </a:rPr>
              <a:t>зокрема</a:t>
            </a:r>
            <a:r>
              <a:rPr lang="ru-RU" sz="4300" b="1" i="1" dirty="0">
                <a:solidFill>
                  <a:schemeClr val="tx1"/>
                </a:solidFill>
                <a:latin typeface="Times New Roman" panose="02020603050405020304" pitchFamily="18" charset="0"/>
                <a:cs typeface="Times New Roman" panose="02020603050405020304" pitchFamily="18" charset="0"/>
              </a:rPr>
              <a:t> </a:t>
            </a:r>
            <a:r>
              <a:rPr lang="ru-RU" sz="4300" b="1" i="1" dirty="0" err="1">
                <a:solidFill>
                  <a:schemeClr val="tx1"/>
                </a:solidFill>
                <a:latin typeface="Times New Roman" panose="02020603050405020304" pitchFamily="18" charset="0"/>
                <a:cs typeface="Times New Roman" panose="02020603050405020304" pitchFamily="18" charset="0"/>
              </a:rPr>
              <a:t>це</a:t>
            </a:r>
            <a:r>
              <a:rPr lang="ru-RU" sz="4300" b="1" i="1" dirty="0">
                <a:solidFill>
                  <a:schemeClr val="tx1"/>
                </a:solidFill>
                <a:latin typeface="Times New Roman" panose="02020603050405020304" pitchFamily="18" charset="0"/>
                <a:cs typeface="Times New Roman" panose="02020603050405020304" pitchFamily="18" charset="0"/>
              </a:rPr>
              <a:t> твори у </a:t>
            </a:r>
            <a:r>
              <a:rPr lang="ru-RU" sz="4300" b="1" i="1" dirty="0" err="1">
                <a:solidFill>
                  <a:schemeClr val="tx1"/>
                </a:solidFill>
                <a:latin typeface="Times New Roman" panose="02020603050405020304" pitchFamily="18" charset="0"/>
                <a:cs typeface="Times New Roman" panose="02020603050405020304" pitchFamily="18" charset="0"/>
              </a:rPr>
              <a:t>сфері</a:t>
            </a:r>
            <a:r>
              <a:rPr lang="ru-RU" sz="4300" b="1" i="1" dirty="0">
                <a:solidFill>
                  <a:schemeClr val="tx1"/>
                </a:solidFill>
                <a:latin typeface="Times New Roman" panose="02020603050405020304" pitchFamily="18" charset="0"/>
                <a:cs typeface="Times New Roman" panose="02020603050405020304" pitchFamily="18" charset="0"/>
              </a:rPr>
              <a:t> </a:t>
            </a:r>
            <a:r>
              <a:rPr lang="ru-RU" sz="4300" b="1" i="1" dirty="0" err="1">
                <a:solidFill>
                  <a:schemeClr val="tx1"/>
                </a:solidFill>
                <a:latin typeface="Times New Roman" panose="02020603050405020304" pitchFamily="18" charset="0"/>
                <a:cs typeface="Times New Roman" panose="02020603050405020304" pitchFamily="18" charset="0"/>
              </a:rPr>
              <a:t>літератури</a:t>
            </a:r>
            <a:r>
              <a:rPr lang="ru-RU" sz="4300" b="1" i="1" dirty="0">
                <a:solidFill>
                  <a:schemeClr val="tx1"/>
                </a:solidFill>
                <a:latin typeface="Times New Roman" panose="02020603050405020304" pitchFamily="18" charset="0"/>
                <a:cs typeface="Times New Roman" panose="02020603050405020304" pitchFamily="18" charset="0"/>
              </a:rPr>
              <a:t>, </a:t>
            </a:r>
            <a:r>
              <a:rPr lang="ru-RU" sz="4300" b="1" i="1" dirty="0" err="1">
                <a:solidFill>
                  <a:schemeClr val="tx1"/>
                </a:solidFill>
                <a:latin typeface="Times New Roman" panose="02020603050405020304" pitchFamily="18" charset="0"/>
                <a:cs typeface="Times New Roman" panose="02020603050405020304" pitchFamily="18" charset="0"/>
              </a:rPr>
              <a:t>мистецтва</a:t>
            </a:r>
            <a:r>
              <a:rPr lang="ru-RU" sz="4300" b="1" i="1" dirty="0">
                <a:solidFill>
                  <a:schemeClr val="tx1"/>
                </a:solidFill>
                <a:latin typeface="Times New Roman" panose="02020603050405020304" pitchFamily="18" charset="0"/>
                <a:cs typeface="Times New Roman" panose="02020603050405020304" pitchFamily="18" charset="0"/>
              </a:rPr>
              <a:t>, науки:</a:t>
            </a:r>
          </a:p>
          <a:p>
            <a:pPr>
              <a:lnSpc>
                <a:spcPct val="120000"/>
              </a:lnSpc>
              <a:spcBef>
                <a:spcPts val="0"/>
              </a:spcBef>
              <a:spcAft>
                <a:spcPts val="0"/>
              </a:spcAft>
            </a:pPr>
            <a:r>
              <a:rPr lang="ru-RU" sz="4300" dirty="0">
                <a:latin typeface="Times New Roman" panose="02020603050405020304" pitchFamily="18" charset="0"/>
                <a:cs typeface="Times New Roman" panose="02020603050405020304" pitchFamily="18" charset="0"/>
              </a:rPr>
              <a:t>1) </a:t>
            </a:r>
            <a:r>
              <a:rPr lang="ru-RU" sz="4300" dirty="0" err="1">
                <a:latin typeface="Times New Roman" panose="02020603050405020304" pitchFamily="18" charset="0"/>
                <a:cs typeface="Times New Roman" panose="02020603050405020304" pitchFamily="18" charset="0"/>
              </a:rPr>
              <a:t>літературні</a:t>
            </a:r>
            <a:r>
              <a:rPr lang="ru-RU" sz="4300" dirty="0">
                <a:latin typeface="Times New Roman" panose="02020603050405020304" pitchFamily="18" charset="0"/>
                <a:cs typeface="Times New Roman" panose="02020603050405020304" pitchFamily="18" charset="0"/>
              </a:rPr>
              <a:t> твори </a:t>
            </a:r>
            <a:r>
              <a:rPr lang="ru-RU" sz="4300" dirty="0" err="1">
                <a:latin typeface="Times New Roman" panose="02020603050405020304" pitchFamily="18" charset="0"/>
                <a:cs typeface="Times New Roman" panose="02020603050405020304" pitchFamily="18" charset="0"/>
              </a:rPr>
              <a:t>белетристичного</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публіцистичного</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наукового</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технічного</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або</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іншого</a:t>
            </a:r>
            <a:r>
              <a:rPr lang="ru-RU" sz="4300" dirty="0">
                <a:latin typeface="Times New Roman" panose="02020603050405020304" pitchFamily="18" charset="0"/>
                <a:cs typeface="Times New Roman" panose="02020603050405020304" pitchFamily="18" charset="0"/>
              </a:rPr>
              <a:t> характеру (книги, </a:t>
            </a:r>
            <a:r>
              <a:rPr lang="ru-RU" sz="4300" dirty="0" err="1">
                <a:latin typeface="Times New Roman" panose="02020603050405020304" pitchFamily="18" charset="0"/>
                <a:cs typeface="Times New Roman" panose="02020603050405020304" pitchFamily="18" charset="0"/>
              </a:rPr>
              <a:t>брошури</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статті</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тощо</a:t>
            </a:r>
            <a:r>
              <a:rPr lang="ru-RU" sz="4300" dirty="0">
                <a:latin typeface="Times New Roman" panose="02020603050405020304" pitchFamily="18" charset="0"/>
                <a:cs typeface="Times New Roman" panose="02020603050405020304" pitchFamily="18" charset="0"/>
              </a:rPr>
              <a:t>) у </a:t>
            </a:r>
            <a:r>
              <a:rPr lang="ru-RU" sz="4300" dirty="0" err="1">
                <a:latin typeface="Times New Roman" panose="02020603050405020304" pitchFamily="18" charset="0"/>
                <a:cs typeface="Times New Roman" panose="02020603050405020304" pitchFamily="18" charset="0"/>
              </a:rPr>
              <a:t>письмовій</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електронній</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цифровій</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чи</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іншій</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формі</a:t>
            </a:r>
            <a:r>
              <a:rPr lang="ru-RU" sz="4300" dirty="0">
                <a:latin typeface="Times New Roman" panose="02020603050405020304" pitchFamily="18" charset="0"/>
                <a:cs typeface="Times New Roman" panose="02020603050405020304" pitchFamily="18" charset="0"/>
              </a:rPr>
              <a:t>;</a:t>
            </a:r>
            <a:endParaRPr lang="ru-UA" sz="4300" dirty="0">
              <a:latin typeface="Times New Roman" panose="02020603050405020304" pitchFamily="18" charset="0"/>
              <a:cs typeface="Times New Roman" panose="02020603050405020304" pitchFamily="18" charset="0"/>
            </a:endParaRPr>
          </a:p>
          <a:p>
            <a:pPr>
              <a:lnSpc>
                <a:spcPct val="120000"/>
              </a:lnSpc>
              <a:spcBef>
                <a:spcPts val="0"/>
              </a:spcBef>
              <a:spcAft>
                <a:spcPts val="0"/>
              </a:spcAft>
            </a:pPr>
            <a:r>
              <a:rPr lang="ru-RU" sz="4300" dirty="0">
                <a:latin typeface="Times New Roman" panose="02020603050405020304" pitchFamily="18" charset="0"/>
                <a:cs typeface="Times New Roman" panose="02020603050405020304" pitchFamily="18" charset="0"/>
              </a:rPr>
              <a:t>2) </a:t>
            </a:r>
            <a:r>
              <a:rPr lang="ru-RU" sz="4300" dirty="0" err="1">
                <a:latin typeface="Times New Roman" panose="02020603050405020304" pitchFamily="18" charset="0"/>
                <a:cs typeface="Times New Roman" panose="02020603050405020304" pitchFamily="18" charset="0"/>
              </a:rPr>
              <a:t>виступи</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лекції</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промови</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проповіді</a:t>
            </a:r>
            <a:r>
              <a:rPr lang="ru-RU" sz="4300" dirty="0">
                <a:latin typeface="Times New Roman" panose="02020603050405020304" pitchFamily="18" charset="0"/>
                <a:cs typeface="Times New Roman" panose="02020603050405020304" pitchFamily="18" charset="0"/>
              </a:rPr>
              <a:t> та </a:t>
            </a:r>
            <a:r>
              <a:rPr lang="ru-RU" sz="4300" dirty="0" err="1">
                <a:latin typeface="Times New Roman" panose="02020603050405020304" pitchFamily="18" charset="0"/>
                <a:cs typeface="Times New Roman" panose="02020603050405020304" pitchFamily="18" charset="0"/>
              </a:rPr>
              <a:t>інші</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усні</a:t>
            </a:r>
            <a:r>
              <a:rPr lang="ru-RU" sz="4300" dirty="0">
                <a:latin typeface="Times New Roman" panose="02020603050405020304" pitchFamily="18" charset="0"/>
                <a:cs typeface="Times New Roman" panose="02020603050405020304" pitchFamily="18" charset="0"/>
              </a:rPr>
              <a:t> твори;</a:t>
            </a:r>
            <a:endParaRPr lang="ru-UA" sz="4300" dirty="0">
              <a:latin typeface="Times New Roman" panose="02020603050405020304" pitchFamily="18" charset="0"/>
              <a:cs typeface="Times New Roman" panose="02020603050405020304" pitchFamily="18" charset="0"/>
            </a:endParaRPr>
          </a:p>
          <a:p>
            <a:pPr>
              <a:lnSpc>
                <a:spcPct val="120000"/>
              </a:lnSpc>
              <a:spcBef>
                <a:spcPts val="0"/>
              </a:spcBef>
              <a:spcAft>
                <a:spcPts val="0"/>
              </a:spcAft>
            </a:pPr>
            <a:r>
              <a:rPr lang="ru-RU" sz="4300" dirty="0">
                <a:latin typeface="Times New Roman" panose="02020603050405020304" pitchFamily="18" charset="0"/>
                <a:cs typeface="Times New Roman" panose="02020603050405020304" pitchFamily="18" charset="0"/>
              </a:rPr>
              <a:t>3) </a:t>
            </a:r>
            <a:r>
              <a:rPr lang="ru-RU" sz="4300" dirty="0" err="1">
                <a:latin typeface="Times New Roman" panose="02020603050405020304" pitchFamily="18" charset="0"/>
                <a:cs typeface="Times New Roman" panose="02020603050405020304" pitchFamily="18" charset="0"/>
              </a:rPr>
              <a:t>музичні</a:t>
            </a:r>
            <a:r>
              <a:rPr lang="ru-RU" sz="4300" dirty="0">
                <a:latin typeface="Times New Roman" panose="02020603050405020304" pitchFamily="18" charset="0"/>
                <a:cs typeface="Times New Roman" panose="02020603050405020304" pitchFamily="18" charset="0"/>
              </a:rPr>
              <a:t> твори з текстом і без тексту;</a:t>
            </a:r>
            <a:endParaRPr lang="ru-UA" sz="4300" dirty="0">
              <a:latin typeface="Times New Roman" panose="02020603050405020304" pitchFamily="18" charset="0"/>
              <a:cs typeface="Times New Roman" panose="02020603050405020304" pitchFamily="18" charset="0"/>
            </a:endParaRPr>
          </a:p>
          <a:p>
            <a:pPr>
              <a:lnSpc>
                <a:spcPct val="120000"/>
              </a:lnSpc>
              <a:spcBef>
                <a:spcPts val="0"/>
              </a:spcBef>
              <a:spcAft>
                <a:spcPts val="0"/>
              </a:spcAft>
            </a:pPr>
            <a:r>
              <a:rPr lang="ru-RU" sz="4300" dirty="0">
                <a:latin typeface="Times New Roman" panose="02020603050405020304" pitchFamily="18" charset="0"/>
                <a:cs typeface="Times New Roman" panose="02020603050405020304" pitchFamily="18" charset="0"/>
              </a:rPr>
              <a:t>4) </a:t>
            </a:r>
            <a:r>
              <a:rPr lang="ru-RU" sz="4300" dirty="0" err="1">
                <a:latin typeface="Times New Roman" panose="02020603050405020304" pitchFamily="18" charset="0"/>
                <a:cs typeface="Times New Roman" panose="02020603050405020304" pitchFamily="18" charset="0"/>
              </a:rPr>
              <a:t>драматичні</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музично-драматичні</a:t>
            </a:r>
            <a:r>
              <a:rPr lang="ru-RU" sz="4300" dirty="0">
                <a:latin typeface="Times New Roman" panose="02020603050405020304" pitchFamily="18" charset="0"/>
                <a:cs typeface="Times New Roman" panose="02020603050405020304" pitchFamily="18" charset="0"/>
              </a:rPr>
              <a:t> твори, </a:t>
            </a:r>
            <a:r>
              <a:rPr lang="ru-RU" sz="4300" dirty="0" err="1">
                <a:latin typeface="Times New Roman" panose="02020603050405020304" pitchFamily="18" charset="0"/>
                <a:cs typeface="Times New Roman" panose="02020603050405020304" pitchFamily="18" charset="0"/>
              </a:rPr>
              <a:t>пантоміми</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музично-світлові</a:t>
            </a:r>
            <a:r>
              <a:rPr lang="ru-RU" sz="4300" dirty="0">
                <a:latin typeface="Times New Roman" panose="02020603050405020304" pitchFamily="18" charset="0"/>
                <a:cs typeface="Times New Roman" panose="02020603050405020304" pitchFamily="18" charset="0"/>
              </a:rPr>
              <a:t> шоу, </a:t>
            </a:r>
            <a:r>
              <a:rPr lang="ru-RU" sz="4300" dirty="0" err="1">
                <a:latin typeface="Times New Roman" panose="02020603050405020304" pitchFamily="18" charset="0"/>
                <a:cs typeface="Times New Roman" panose="02020603050405020304" pitchFamily="18" charset="0"/>
              </a:rPr>
              <a:t>циркові</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вистави</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хореографічні</a:t>
            </a:r>
            <a:r>
              <a:rPr lang="ru-RU" sz="4300" dirty="0">
                <a:latin typeface="Times New Roman" panose="02020603050405020304" pitchFamily="18" charset="0"/>
                <a:cs typeface="Times New Roman" panose="02020603050405020304" pitchFamily="18" charset="0"/>
              </a:rPr>
              <a:t> та </a:t>
            </a:r>
            <a:r>
              <a:rPr lang="ru-RU" sz="4300" dirty="0" err="1">
                <a:latin typeface="Times New Roman" panose="02020603050405020304" pitchFamily="18" charset="0"/>
                <a:cs typeface="Times New Roman" panose="02020603050405020304" pitchFamily="18" charset="0"/>
              </a:rPr>
              <a:t>інші</a:t>
            </a:r>
            <a:r>
              <a:rPr lang="ru-RU" sz="4300" dirty="0">
                <a:latin typeface="Times New Roman" panose="02020603050405020304" pitchFamily="18" charset="0"/>
                <a:cs typeface="Times New Roman" panose="02020603050405020304" pitchFamily="18" charset="0"/>
              </a:rPr>
              <a:t> твори, </a:t>
            </a:r>
            <a:r>
              <a:rPr lang="ru-RU" sz="4300" dirty="0" err="1">
                <a:latin typeface="Times New Roman" panose="02020603050405020304" pitchFamily="18" charset="0"/>
                <a:cs typeface="Times New Roman" panose="02020603050405020304" pitchFamily="18" charset="0"/>
              </a:rPr>
              <a:t>створені</a:t>
            </a:r>
            <a:r>
              <a:rPr lang="ru-RU" sz="4300" dirty="0">
                <a:latin typeface="Times New Roman" panose="02020603050405020304" pitchFamily="18" charset="0"/>
                <a:cs typeface="Times New Roman" panose="02020603050405020304" pitchFamily="18" charset="0"/>
              </a:rPr>
              <a:t> для </a:t>
            </a:r>
            <a:r>
              <a:rPr lang="ru-RU" sz="4300" dirty="0" err="1">
                <a:latin typeface="Times New Roman" panose="02020603050405020304" pitchFamily="18" charset="0"/>
                <a:cs typeface="Times New Roman" panose="02020603050405020304" pitchFamily="18" charset="0"/>
              </a:rPr>
              <a:t>сценічного</a:t>
            </a:r>
            <a:r>
              <a:rPr lang="ru-RU" sz="4300" dirty="0">
                <a:latin typeface="Times New Roman" panose="02020603050405020304" pitchFamily="18" charset="0"/>
                <a:cs typeface="Times New Roman" panose="02020603050405020304" pitchFamily="18" charset="0"/>
              </a:rPr>
              <a:t> показу, та </a:t>
            </a:r>
            <a:r>
              <a:rPr lang="ru-RU" sz="4300" dirty="0" err="1">
                <a:latin typeface="Times New Roman" panose="02020603050405020304" pitchFamily="18" charset="0"/>
                <a:cs typeface="Times New Roman" panose="02020603050405020304" pitchFamily="18" charset="0"/>
              </a:rPr>
              <a:t>їх</a:t>
            </a:r>
            <a:r>
              <a:rPr lang="ru-RU" sz="4300" dirty="0">
                <a:latin typeface="Times New Roman" panose="02020603050405020304" pitchFamily="18" charset="0"/>
                <a:cs typeface="Times New Roman" panose="02020603050405020304" pitchFamily="18" charset="0"/>
              </a:rPr>
              <a:t> постановки;</a:t>
            </a:r>
            <a:endParaRPr lang="ru-UA" sz="4300" dirty="0">
              <a:latin typeface="Times New Roman" panose="02020603050405020304" pitchFamily="18" charset="0"/>
              <a:cs typeface="Times New Roman" panose="02020603050405020304" pitchFamily="18" charset="0"/>
            </a:endParaRPr>
          </a:p>
          <a:p>
            <a:pPr>
              <a:lnSpc>
                <a:spcPct val="120000"/>
              </a:lnSpc>
              <a:spcBef>
                <a:spcPts val="0"/>
              </a:spcBef>
              <a:spcAft>
                <a:spcPts val="0"/>
              </a:spcAft>
            </a:pPr>
            <a:r>
              <a:rPr lang="ru-RU" sz="4300" dirty="0">
                <a:latin typeface="Times New Roman" panose="02020603050405020304" pitchFamily="18" charset="0"/>
                <a:cs typeface="Times New Roman" panose="02020603050405020304" pitchFamily="18" charset="0"/>
              </a:rPr>
              <a:t>5) </a:t>
            </a:r>
            <a:r>
              <a:rPr lang="ru-RU" sz="4300" dirty="0" err="1">
                <a:solidFill>
                  <a:schemeClr val="tx1"/>
                </a:solidFill>
                <a:latin typeface="Times New Roman" panose="02020603050405020304" pitchFamily="18" charset="0"/>
                <a:cs typeface="Times New Roman" panose="02020603050405020304" pitchFamily="18" charset="0"/>
              </a:rPr>
              <a:t>театральні</a:t>
            </a:r>
            <a:r>
              <a:rPr lang="ru-RU" sz="4300" dirty="0">
                <a:solidFill>
                  <a:schemeClr val="tx1"/>
                </a:solidFill>
                <a:latin typeface="Times New Roman" panose="02020603050405020304" pitchFamily="18" charset="0"/>
                <a:cs typeface="Times New Roman" panose="02020603050405020304" pitchFamily="18" charset="0"/>
              </a:rPr>
              <a:t> постановки, </a:t>
            </a:r>
            <a:r>
              <a:rPr lang="ru-RU" sz="4300" dirty="0" err="1">
                <a:solidFill>
                  <a:schemeClr val="tx1"/>
                </a:solidFill>
                <a:latin typeface="Times New Roman" panose="02020603050405020304" pitchFamily="18" charset="0"/>
                <a:cs typeface="Times New Roman" panose="02020603050405020304" pitchFamily="18" charset="0"/>
              </a:rPr>
              <a:t>сценічні</a:t>
            </a:r>
            <a:r>
              <a:rPr lang="ru-RU" sz="4300" dirty="0">
                <a:solidFill>
                  <a:schemeClr val="tx1"/>
                </a:solidFill>
                <a:latin typeface="Times New Roman" panose="02020603050405020304" pitchFamily="18" charset="0"/>
                <a:cs typeface="Times New Roman" panose="02020603050405020304" pitchFamily="18" charset="0"/>
              </a:rPr>
              <a:t> </a:t>
            </a:r>
            <a:r>
              <a:rPr lang="ru-RU" sz="4300" dirty="0" err="1">
                <a:solidFill>
                  <a:schemeClr val="tx1"/>
                </a:solidFill>
                <a:latin typeface="Times New Roman" panose="02020603050405020304" pitchFamily="18" charset="0"/>
                <a:cs typeface="Times New Roman" panose="02020603050405020304" pitchFamily="18" charset="0"/>
              </a:rPr>
              <a:t>переробки</a:t>
            </a:r>
            <a:r>
              <a:rPr lang="ru-RU" sz="4300" dirty="0">
                <a:solidFill>
                  <a:schemeClr val="tx1"/>
                </a:solidFill>
                <a:latin typeface="Times New Roman" panose="02020603050405020304" pitchFamily="18" charset="0"/>
                <a:cs typeface="Times New Roman" panose="02020603050405020304" pitchFamily="18" charset="0"/>
              </a:rPr>
              <a:t> </a:t>
            </a:r>
            <a:r>
              <a:rPr lang="ru-RU" sz="4300" dirty="0" err="1">
                <a:solidFill>
                  <a:schemeClr val="tx1"/>
                </a:solidFill>
                <a:latin typeface="Times New Roman" panose="02020603050405020304" pitchFamily="18" charset="0"/>
                <a:cs typeface="Times New Roman" panose="02020603050405020304" pitchFamily="18" charset="0"/>
              </a:rPr>
              <a:t>творів</a:t>
            </a:r>
            <a:r>
              <a:rPr lang="ru-RU" sz="4300" dirty="0">
                <a:solidFill>
                  <a:schemeClr val="tx1"/>
                </a:solidFill>
                <a:latin typeface="Times New Roman" panose="02020603050405020304" pitchFamily="18" charset="0"/>
                <a:cs typeface="Times New Roman" panose="02020603050405020304" pitchFamily="18" charset="0"/>
              </a:rPr>
              <a:t>, </a:t>
            </a:r>
            <a:r>
              <a:rPr lang="ru-RU" sz="4300" dirty="0" err="1">
                <a:solidFill>
                  <a:schemeClr val="tx1"/>
                </a:solidFill>
                <a:latin typeface="Times New Roman" panose="02020603050405020304" pitchFamily="18" charset="0"/>
                <a:cs typeface="Times New Roman" panose="02020603050405020304" pitchFamily="18" charset="0"/>
              </a:rPr>
              <a:t>зазначених</a:t>
            </a:r>
            <a:r>
              <a:rPr lang="ru-RU" sz="4300" dirty="0">
                <a:solidFill>
                  <a:schemeClr val="tx1"/>
                </a:solidFill>
                <a:latin typeface="Times New Roman" panose="02020603050405020304" pitchFamily="18" charset="0"/>
                <a:cs typeface="Times New Roman" panose="02020603050405020304" pitchFamily="18" charset="0"/>
              </a:rPr>
              <a:t> у </a:t>
            </a:r>
            <a:r>
              <a:rPr lang="ru-RU" sz="4300" u="sng"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п. 1</a:t>
            </a:r>
            <a:r>
              <a:rPr lang="ru-RU" sz="4300" dirty="0">
                <a:solidFill>
                  <a:schemeClr val="tx1"/>
                </a:solidFill>
                <a:latin typeface="Times New Roman" panose="02020603050405020304" pitchFamily="18" charset="0"/>
                <a:cs typeface="Times New Roman" panose="02020603050405020304" pitchFamily="18" charset="0"/>
              </a:rPr>
              <a:t> </a:t>
            </a:r>
            <a:r>
              <a:rPr lang="ru-RU" sz="4300" dirty="0" err="1">
                <a:solidFill>
                  <a:schemeClr val="tx1"/>
                </a:solidFill>
                <a:latin typeface="Times New Roman" panose="02020603050405020304" pitchFamily="18" charset="0"/>
                <a:cs typeface="Times New Roman" panose="02020603050405020304" pitchFamily="18" charset="0"/>
              </a:rPr>
              <a:t>цієї</a:t>
            </a:r>
            <a:r>
              <a:rPr lang="ru-RU" sz="4300" dirty="0">
                <a:solidFill>
                  <a:schemeClr val="tx1"/>
                </a:solidFill>
                <a:latin typeface="Times New Roman" panose="02020603050405020304" pitchFamily="18" charset="0"/>
                <a:cs typeface="Times New Roman" panose="02020603050405020304" pitchFamily="18" charset="0"/>
              </a:rPr>
              <a:t> </a:t>
            </a:r>
            <a:r>
              <a:rPr lang="ru-RU" sz="4300" dirty="0" err="1">
                <a:solidFill>
                  <a:schemeClr val="tx1"/>
                </a:solidFill>
                <a:latin typeface="Times New Roman" panose="02020603050405020304" pitchFamily="18" charset="0"/>
                <a:cs typeface="Times New Roman" panose="02020603050405020304" pitchFamily="18" charset="0"/>
              </a:rPr>
              <a:t>частини</a:t>
            </a:r>
            <a:r>
              <a:rPr lang="ru-RU" sz="4300" dirty="0">
                <a:solidFill>
                  <a:schemeClr val="tx1"/>
                </a:solidFill>
                <a:latin typeface="Times New Roman" panose="02020603050405020304" pitchFamily="18" charset="0"/>
                <a:cs typeface="Times New Roman" panose="02020603050405020304" pitchFamily="18" charset="0"/>
              </a:rPr>
              <a:t> і </a:t>
            </a:r>
            <a:r>
              <a:rPr lang="ru-RU" sz="4300" dirty="0" err="1">
                <a:solidFill>
                  <a:schemeClr val="tx1"/>
                </a:solidFill>
                <a:latin typeface="Times New Roman" panose="02020603050405020304" pitchFamily="18" charset="0"/>
                <a:cs typeface="Times New Roman" panose="02020603050405020304" pitchFamily="18" charset="0"/>
              </a:rPr>
              <a:t>обробки</a:t>
            </a:r>
            <a:r>
              <a:rPr lang="ru-RU" sz="4300" dirty="0">
                <a:solidFill>
                  <a:schemeClr val="tx1"/>
                </a:solidFill>
                <a:latin typeface="Times New Roman" panose="02020603050405020304" pitchFamily="18" charset="0"/>
                <a:cs typeface="Times New Roman" panose="02020603050405020304" pitchFamily="18" charset="0"/>
              </a:rPr>
              <a:t> </a:t>
            </a:r>
            <a:r>
              <a:rPr lang="ru-RU" sz="4300" dirty="0" err="1">
                <a:solidFill>
                  <a:schemeClr val="tx1"/>
                </a:solidFill>
                <a:latin typeface="Times New Roman" panose="02020603050405020304" pitchFamily="18" charset="0"/>
                <a:cs typeface="Times New Roman" panose="02020603050405020304" pitchFamily="18" charset="0"/>
              </a:rPr>
              <a:t>нематеріальної</a:t>
            </a:r>
            <a:r>
              <a:rPr lang="ru-RU" sz="4300" dirty="0">
                <a:solidFill>
                  <a:schemeClr val="tx1"/>
                </a:solidFill>
                <a:latin typeface="Times New Roman" panose="02020603050405020304" pitchFamily="18" charset="0"/>
                <a:cs typeface="Times New Roman" panose="02020603050405020304" pitchFamily="18" charset="0"/>
              </a:rPr>
              <a:t> </a:t>
            </a:r>
            <a:r>
              <a:rPr lang="ru-RU" sz="4300" dirty="0" err="1">
                <a:solidFill>
                  <a:schemeClr val="tx1"/>
                </a:solidFill>
                <a:latin typeface="Times New Roman" panose="02020603050405020304" pitchFamily="18" charset="0"/>
                <a:cs typeface="Times New Roman" panose="02020603050405020304" pitchFamily="18" charset="0"/>
              </a:rPr>
              <a:t>культурної</a:t>
            </a:r>
            <a:r>
              <a:rPr lang="ru-RU" sz="4300" dirty="0">
                <a:solidFill>
                  <a:schemeClr val="tx1"/>
                </a:solidFill>
                <a:latin typeface="Times New Roman" panose="02020603050405020304" pitchFamily="18" charset="0"/>
                <a:cs typeface="Times New Roman" panose="02020603050405020304" pitchFamily="18" charset="0"/>
              </a:rPr>
              <a:t> </a:t>
            </a:r>
            <a:r>
              <a:rPr lang="ru-RU" sz="4300" dirty="0" err="1">
                <a:solidFill>
                  <a:schemeClr val="tx1"/>
                </a:solidFill>
                <a:latin typeface="Times New Roman" panose="02020603050405020304" pitchFamily="18" charset="0"/>
                <a:cs typeface="Times New Roman" panose="02020603050405020304" pitchFamily="18" charset="0"/>
              </a:rPr>
              <a:t>спадщини</a:t>
            </a:r>
            <a:r>
              <a:rPr lang="ru-RU" sz="4300" dirty="0">
                <a:solidFill>
                  <a:schemeClr val="tx1"/>
                </a:solidFill>
                <a:latin typeface="Times New Roman" panose="02020603050405020304" pitchFamily="18" charset="0"/>
                <a:cs typeface="Times New Roman" panose="02020603050405020304" pitchFamily="18" charset="0"/>
              </a:rPr>
              <a:t>, </a:t>
            </a:r>
            <a:r>
              <a:rPr lang="ru-RU" sz="4300" dirty="0" err="1">
                <a:solidFill>
                  <a:schemeClr val="tx1"/>
                </a:solidFill>
                <a:latin typeface="Times New Roman" panose="02020603050405020304" pitchFamily="18" charset="0"/>
                <a:cs typeface="Times New Roman" panose="02020603050405020304" pitchFamily="18" charset="0"/>
              </a:rPr>
              <a:t>придатні</a:t>
            </a:r>
            <a:r>
              <a:rPr lang="ru-RU" sz="4300" dirty="0">
                <a:solidFill>
                  <a:schemeClr val="tx1"/>
                </a:solidFill>
                <a:latin typeface="Times New Roman" panose="02020603050405020304" pitchFamily="18" charset="0"/>
                <a:cs typeface="Times New Roman" panose="02020603050405020304" pitchFamily="18" charset="0"/>
              </a:rPr>
              <a:t> для </a:t>
            </a:r>
            <a:r>
              <a:rPr lang="ru-RU" sz="4300" dirty="0" err="1">
                <a:solidFill>
                  <a:schemeClr val="tx1"/>
                </a:solidFill>
                <a:latin typeface="Times New Roman" panose="02020603050405020304" pitchFamily="18" charset="0"/>
                <a:cs typeface="Times New Roman" panose="02020603050405020304" pitchFamily="18" charset="0"/>
              </a:rPr>
              <a:t>сценічного</a:t>
            </a:r>
            <a:r>
              <a:rPr lang="ru-RU" sz="4300" dirty="0">
                <a:solidFill>
                  <a:schemeClr val="tx1"/>
                </a:solidFill>
                <a:latin typeface="Times New Roman" panose="02020603050405020304" pitchFamily="18" charset="0"/>
                <a:cs typeface="Times New Roman" panose="02020603050405020304" pitchFamily="18" charset="0"/>
              </a:rPr>
              <a:t> показу;</a:t>
            </a:r>
            <a:endParaRPr lang="ru-UA" sz="4300" dirty="0">
              <a:solidFill>
                <a:schemeClr val="tx1"/>
              </a:solidFill>
              <a:latin typeface="Times New Roman" panose="02020603050405020304" pitchFamily="18" charset="0"/>
              <a:cs typeface="Times New Roman" panose="02020603050405020304" pitchFamily="18" charset="0"/>
            </a:endParaRPr>
          </a:p>
          <a:p>
            <a:pPr>
              <a:lnSpc>
                <a:spcPct val="120000"/>
              </a:lnSpc>
              <a:spcBef>
                <a:spcPts val="0"/>
              </a:spcBef>
              <a:spcAft>
                <a:spcPts val="0"/>
              </a:spcAft>
            </a:pPr>
            <a:r>
              <a:rPr lang="ru-RU" sz="4300" dirty="0">
                <a:solidFill>
                  <a:schemeClr val="tx1"/>
                </a:solidFill>
                <a:latin typeface="Times New Roman" panose="02020603050405020304" pitchFamily="18" charset="0"/>
                <a:cs typeface="Times New Roman" panose="02020603050405020304" pitchFamily="18" charset="0"/>
              </a:rPr>
              <a:t>6) </a:t>
            </a:r>
            <a:r>
              <a:rPr lang="ru-RU" sz="4300" dirty="0" err="1">
                <a:solidFill>
                  <a:schemeClr val="tx1"/>
                </a:solidFill>
                <a:latin typeface="Times New Roman" panose="02020603050405020304" pitchFamily="18" charset="0"/>
                <a:cs typeface="Times New Roman" panose="02020603050405020304" pitchFamily="18" charset="0"/>
              </a:rPr>
              <a:t>аудіовізуальні</a:t>
            </a:r>
            <a:r>
              <a:rPr lang="ru-RU" sz="4300" dirty="0">
                <a:solidFill>
                  <a:schemeClr val="tx1"/>
                </a:solidFill>
                <a:latin typeface="Times New Roman" panose="02020603050405020304" pitchFamily="18" charset="0"/>
                <a:cs typeface="Times New Roman" panose="02020603050405020304" pitchFamily="18" charset="0"/>
              </a:rPr>
              <a:t> твори;</a:t>
            </a:r>
            <a:endParaRPr lang="ru-UA" sz="4300" dirty="0">
              <a:solidFill>
                <a:schemeClr val="tx1"/>
              </a:solidFill>
              <a:latin typeface="Times New Roman" panose="02020603050405020304" pitchFamily="18" charset="0"/>
              <a:cs typeface="Times New Roman" panose="02020603050405020304" pitchFamily="18" charset="0"/>
            </a:endParaRPr>
          </a:p>
          <a:p>
            <a:pPr>
              <a:lnSpc>
                <a:spcPct val="120000"/>
              </a:lnSpc>
              <a:spcBef>
                <a:spcPts val="0"/>
              </a:spcBef>
              <a:spcAft>
                <a:spcPts val="0"/>
              </a:spcAft>
            </a:pPr>
            <a:r>
              <a:rPr lang="ru-RU" sz="4300" dirty="0">
                <a:latin typeface="Times New Roman" panose="02020603050405020304" pitchFamily="18" charset="0"/>
                <a:cs typeface="Times New Roman" panose="02020603050405020304" pitchFamily="18" charset="0"/>
              </a:rPr>
              <a:t>7) </a:t>
            </a:r>
            <a:r>
              <a:rPr lang="ru-RU" sz="4300" dirty="0" err="1">
                <a:latin typeface="Times New Roman" panose="02020603050405020304" pitchFamily="18" charset="0"/>
                <a:cs typeface="Times New Roman" panose="02020603050405020304" pitchFamily="18" charset="0"/>
              </a:rPr>
              <a:t>тексти</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перекладів</a:t>
            </a:r>
            <a:r>
              <a:rPr lang="ru-RU" sz="4300" dirty="0">
                <a:latin typeface="Times New Roman" panose="02020603050405020304" pitchFamily="18" charset="0"/>
                <a:cs typeface="Times New Roman" panose="02020603050405020304" pitchFamily="18" charset="0"/>
              </a:rPr>
              <a:t> для </a:t>
            </a:r>
            <a:r>
              <a:rPr lang="ru-RU" sz="4300" dirty="0" err="1">
                <a:latin typeface="Times New Roman" panose="02020603050405020304" pitchFamily="18" charset="0"/>
                <a:cs typeface="Times New Roman" panose="02020603050405020304" pitchFamily="18" charset="0"/>
              </a:rPr>
              <a:t>озвучення</a:t>
            </a:r>
            <a:r>
              <a:rPr lang="ru-RU" sz="4300" dirty="0">
                <a:latin typeface="Times New Roman" panose="02020603050405020304" pitchFamily="18" charset="0"/>
                <a:cs typeface="Times New Roman" panose="02020603050405020304" pitchFamily="18" charset="0"/>
              </a:rPr>
              <a:t> (у тому </a:t>
            </a:r>
            <a:r>
              <a:rPr lang="ru-RU" sz="4300" dirty="0" err="1">
                <a:latin typeface="Times New Roman" panose="02020603050405020304" pitchFamily="18" charset="0"/>
                <a:cs typeface="Times New Roman" panose="02020603050405020304" pitchFamily="18" charset="0"/>
              </a:rPr>
              <a:t>числі</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дублювання</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субтитрування</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аудіовізуальних</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творів</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іншими</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мовами</a:t>
            </a:r>
            <a:r>
              <a:rPr lang="ru-RU" sz="4300" dirty="0">
                <a:latin typeface="Times New Roman" panose="02020603050405020304" pitchFamily="18" charset="0"/>
                <a:cs typeface="Times New Roman" panose="02020603050405020304" pitchFamily="18" charset="0"/>
              </a:rPr>
              <a:t>;</a:t>
            </a:r>
            <a:endParaRPr lang="ru-UA" sz="4300" dirty="0">
              <a:latin typeface="Times New Roman" panose="02020603050405020304" pitchFamily="18" charset="0"/>
              <a:cs typeface="Times New Roman" panose="02020603050405020304" pitchFamily="18" charset="0"/>
            </a:endParaRPr>
          </a:p>
          <a:p>
            <a:pPr>
              <a:lnSpc>
                <a:spcPct val="120000"/>
              </a:lnSpc>
              <a:spcBef>
                <a:spcPts val="0"/>
              </a:spcBef>
              <a:spcAft>
                <a:spcPts val="0"/>
              </a:spcAft>
            </a:pPr>
            <a:r>
              <a:rPr lang="ru-RU" sz="4300" dirty="0">
                <a:latin typeface="Times New Roman" panose="02020603050405020304" pitchFamily="18" charset="0"/>
                <a:cs typeface="Times New Roman" panose="02020603050405020304" pitchFamily="18" charset="0"/>
              </a:rPr>
              <a:t>8) твори </a:t>
            </a:r>
            <a:r>
              <a:rPr lang="ru-RU" sz="4300" dirty="0" err="1">
                <a:latin typeface="Times New Roman" panose="02020603050405020304" pitchFamily="18" charset="0"/>
                <a:cs typeface="Times New Roman" panose="02020603050405020304" pitchFamily="18" charset="0"/>
              </a:rPr>
              <a:t>образотворчого</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мистецтва</a:t>
            </a:r>
            <a:r>
              <a:rPr lang="ru-RU" sz="4300" dirty="0">
                <a:latin typeface="Times New Roman" panose="02020603050405020304" pitchFamily="18" charset="0"/>
                <a:cs typeface="Times New Roman" panose="02020603050405020304" pitchFamily="18" charset="0"/>
              </a:rPr>
              <a:t>;</a:t>
            </a:r>
            <a:endParaRPr lang="ru-UA" sz="4300" dirty="0">
              <a:latin typeface="Times New Roman" panose="02020603050405020304" pitchFamily="18" charset="0"/>
              <a:cs typeface="Times New Roman" panose="02020603050405020304" pitchFamily="18" charset="0"/>
            </a:endParaRPr>
          </a:p>
          <a:p>
            <a:pPr>
              <a:lnSpc>
                <a:spcPct val="120000"/>
              </a:lnSpc>
              <a:spcBef>
                <a:spcPts val="0"/>
              </a:spcBef>
              <a:spcAft>
                <a:spcPts val="0"/>
              </a:spcAft>
            </a:pPr>
            <a:r>
              <a:rPr lang="ru-RU" sz="4300" dirty="0">
                <a:latin typeface="Times New Roman" panose="02020603050405020304" pitchFamily="18" charset="0"/>
                <a:cs typeface="Times New Roman" panose="02020603050405020304" pitchFamily="18" charset="0"/>
              </a:rPr>
              <a:t>9) </a:t>
            </a:r>
            <a:r>
              <a:rPr lang="ru-RU" sz="4300" dirty="0" err="1">
                <a:latin typeface="Times New Roman" panose="02020603050405020304" pitchFamily="18" charset="0"/>
                <a:cs typeface="Times New Roman" panose="02020603050405020304" pitchFamily="18" charset="0"/>
              </a:rPr>
              <a:t>фотографічні</a:t>
            </a:r>
            <a:r>
              <a:rPr lang="ru-RU" sz="4300" dirty="0">
                <a:latin typeface="Times New Roman" panose="02020603050405020304" pitchFamily="18" charset="0"/>
                <a:cs typeface="Times New Roman" panose="02020603050405020304" pitchFamily="18" charset="0"/>
              </a:rPr>
              <a:t> твори;</a:t>
            </a:r>
            <a:endParaRPr lang="ru-UA" sz="4300" dirty="0">
              <a:latin typeface="Times New Roman" panose="02020603050405020304" pitchFamily="18" charset="0"/>
              <a:cs typeface="Times New Roman" panose="02020603050405020304" pitchFamily="18" charset="0"/>
            </a:endParaRPr>
          </a:p>
          <a:p>
            <a:endParaRPr lang="ru-UA" sz="1400" dirty="0">
              <a:solidFill>
                <a:schemeClr val="tx1"/>
              </a:solidFill>
            </a:endParaRPr>
          </a:p>
        </p:txBody>
      </p:sp>
      <p:sp>
        <p:nvSpPr>
          <p:cNvPr id="7" name="Місце для вмісту 6">
            <a:extLst>
              <a:ext uri="{FF2B5EF4-FFF2-40B4-BE49-F238E27FC236}">
                <a16:creationId xmlns:a16="http://schemas.microsoft.com/office/drawing/2014/main" id="{49D20420-7EB3-4300-BF9D-61191E721F32}"/>
              </a:ext>
            </a:extLst>
          </p:cNvPr>
          <p:cNvSpPr>
            <a:spLocks noGrp="1"/>
          </p:cNvSpPr>
          <p:nvPr>
            <p:ph sz="half" idx="2"/>
          </p:nvPr>
        </p:nvSpPr>
        <p:spPr>
          <a:xfrm>
            <a:off x="6167720" y="1990165"/>
            <a:ext cx="5880845" cy="4407083"/>
          </a:xfrm>
        </p:spPr>
        <p:txBody>
          <a:bodyPr>
            <a:normAutofit fontScale="32500" lnSpcReduction="20000"/>
          </a:bodyPr>
          <a:lstStyle/>
          <a:p>
            <a:pPr>
              <a:lnSpc>
                <a:spcPct val="120000"/>
              </a:lnSpc>
              <a:spcBef>
                <a:spcPts val="0"/>
              </a:spcBef>
              <a:spcAft>
                <a:spcPts val="0"/>
              </a:spcAft>
            </a:pPr>
            <a:r>
              <a:rPr lang="ru-RU" sz="4200" dirty="0">
                <a:latin typeface="Times New Roman" panose="02020603050405020304" pitchFamily="18" charset="0"/>
                <a:cs typeface="Times New Roman" panose="02020603050405020304" pitchFamily="18" charset="0"/>
              </a:rPr>
              <a:t>10) твори </a:t>
            </a:r>
            <a:r>
              <a:rPr lang="ru-RU" sz="4200" dirty="0" err="1">
                <a:latin typeface="Times New Roman" panose="02020603050405020304" pitchFamily="18" charset="0"/>
                <a:cs typeface="Times New Roman" panose="02020603050405020304" pitchFamily="18" charset="0"/>
              </a:rPr>
              <a:t>ужиткового</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мистецтва</a:t>
            </a:r>
            <a:r>
              <a:rPr lang="ru-RU" sz="4200" dirty="0">
                <a:latin typeface="Times New Roman" panose="02020603050405020304" pitchFamily="18" charset="0"/>
                <a:cs typeface="Times New Roman" panose="02020603050405020304" pitchFamily="18" charset="0"/>
              </a:rPr>
              <a:t>, у тому </a:t>
            </a:r>
            <a:r>
              <a:rPr lang="ru-RU" sz="4200" dirty="0" err="1">
                <a:latin typeface="Times New Roman" panose="02020603050405020304" pitchFamily="18" charset="0"/>
                <a:cs typeface="Times New Roman" panose="02020603050405020304" pitchFamily="18" charset="0"/>
              </a:rPr>
              <a:t>числі</a:t>
            </a:r>
            <a:r>
              <a:rPr lang="ru-RU" sz="4200" dirty="0">
                <a:latin typeface="Times New Roman" panose="02020603050405020304" pitchFamily="18" charset="0"/>
                <a:cs typeface="Times New Roman" panose="02020603050405020304" pitchFamily="18" charset="0"/>
              </a:rPr>
              <a:t> твори декоративного </a:t>
            </a:r>
            <a:r>
              <a:rPr lang="ru-RU" sz="4200" dirty="0" err="1">
                <a:latin typeface="Times New Roman" panose="02020603050405020304" pitchFamily="18" charset="0"/>
                <a:cs typeface="Times New Roman" panose="02020603050405020304" pitchFamily="18" charset="0"/>
              </a:rPr>
              <a:t>ткацтва</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кераміки</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різьблення</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ливарства</a:t>
            </a:r>
            <a:r>
              <a:rPr lang="ru-RU" sz="4200" dirty="0">
                <a:latin typeface="Times New Roman" panose="02020603050405020304" pitchFamily="18" charset="0"/>
                <a:cs typeface="Times New Roman" panose="02020603050405020304" pitchFamily="18" charset="0"/>
              </a:rPr>
              <a:t>, з </a:t>
            </a:r>
            <a:r>
              <a:rPr lang="ru-RU" sz="4200" dirty="0" err="1">
                <a:latin typeface="Times New Roman" panose="02020603050405020304" pitchFamily="18" charset="0"/>
                <a:cs typeface="Times New Roman" panose="02020603050405020304" pitchFamily="18" charset="0"/>
              </a:rPr>
              <a:t>художнього</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скла</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художня</a:t>
            </a:r>
            <a:r>
              <a:rPr lang="ru-RU" sz="4200" dirty="0">
                <a:latin typeface="Times New Roman" panose="02020603050405020304" pitchFamily="18" charset="0"/>
                <a:cs typeface="Times New Roman" panose="02020603050405020304" pitchFamily="18" charset="0"/>
              </a:rPr>
              <a:t> ковка, </a:t>
            </a:r>
            <a:r>
              <a:rPr lang="ru-RU" sz="4200" dirty="0" err="1">
                <a:latin typeface="Times New Roman" panose="02020603050405020304" pitchFamily="18" charset="0"/>
                <a:cs typeface="Times New Roman" panose="02020603050405020304" pitchFamily="18" charset="0"/>
              </a:rPr>
              <a:t>ювелірні</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вироби</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тощо</a:t>
            </a:r>
            <a:r>
              <a:rPr lang="ru-RU" sz="4200" dirty="0">
                <a:latin typeface="Times New Roman" panose="02020603050405020304" pitchFamily="18" charset="0"/>
                <a:cs typeface="Times New Roman" panose="02020603050405020304" pitchFamily="18" charset="0"/>
              </a:rPr>
              <a:t>;</a:t>
            </a:r>
            <a:endParaRPr lang="ru-UA" sz="4200" dirty="0">
              <a:latin typeface="Times New Roman" panose="02020603050405020304" pitchFamily="18" charset="0"/>
              <a:cs typeface="Times New Roman" panose="02020603050405020304" pitchFamily="18" charset="0"/>
            </a:endParaRPr>
          </a:p>
          <a:p>
            <a:pPr>
              <a:lnSpc>
                <a:spcPct val="120000"/>
              </a:lnSpc>
              <a:spcBef>
                <a:spcPts val="0"/>
              </a:spcBef>
              <a:spcAft>
                <a:spcPts val="0"/>
              </a:spcAft>
            </a:pPr>
            <a:r>
              <a:rPr lang="ru-RU" sz="4200" dirty="0">
                <a:latin typeface="Times New Roman" panose="02020603050405020304" pitchFamily="18" charset="0"/>
                <a:cs typeface="Times New Roman" panose="02020603050405020304" pitchFamily="18" charset="0"/>
              </a:rPr>
              <a:t>11) твори </a:t>
            </a:r>
            <a:r>
              <a:rPr lang="ru-RU" sz="4200" dirty="0" err="1">
                <a:latin typeface="Times New Roman" panose="02020603050405020304" pitchFamily="18" charset="0"/>
                <a:cs typeface="Times New Roman" panose="02020603050405020304" pitchFamily="18" charset="0"/>
              </a:rPr>
              <a:t>архітектури</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містобудування</a:t>
            </a:r>
            <a:r>
              <a:rPr lang="ru-RU" sz="4200" dirty="0">
                <a:latin typeface="Times New Roman" panose="02020603050405020304" pitchFamily="18" charset="0"/>
                <a:cs typeface="Times New Roman" panose="02020603050405020304" pitchFamily="18" charset="0"/>
              </a:rPr>
              <a:t>, садово-паркового </a:t>
            </a:r>
            <a:r>
              <a:rPr lang="ru-RU" sz="4200" dirty="0" err="1">
                <a:latin typeface="Times New Roman" panose="02020603050405020304" pitchFamily="18" charset="0"/>
                <a:cs typeface="Times New Roman" panose="02020603050405020304" pitchFamily="18" charset="0"/>
              </a:rPr>
              <a:t>мистецтва</a:t>
            </a:r>
            <a:r>
              <a:rPr lang="ru-RU" sz="4200" dirty="0">
                <a:latin typeface="Times New Roman" panose="02020603050405020304" pitchFamily="18" charset="0"/>
                <a:cs typeface="Times New Roman" panose="02020603050405020304" pitchFamily="18" charset="0"/>
              </a:rPr>
              <a:t> та </a:t>
            </a:r>
            <a:r>
              <a:rPr lang="ru-RU" sz="4200" dirty="0" err="1">
                <a:latin typeface="Times New Roman" panose="02020603050405020304" pitchFamily="18" charset="0"/>
                <a:cs typeface="Times New Roman" panose="02020603050405020304" pitchFamily="18" charset="0"/>
              </a:rPr>
              <a:t>ландшафтних</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утворень</a:t>
            </a:r>
            <a:r>
              <a:rPr lang="ru-RU" sz="4200" dirty="0">
                <a:latin typeface="Times New Roman" panose="02020603050405020304" pitchFamily="18" charset="0"/>
                <a:cs typeface="Times New Roman" panose="02020603050405020304" pitchFamily="18" charset="0"/>
              </a:rPr>
              <a:t>;</a:t>
            </a:r>
            <a:endParaRPr lang="ru-UA" sz="4200" dirty="0">
              <a:latin typeface="Times New Roman" panose="02020603050405020304" pitchFamily="18" charset="0"/>
              <a:cs typeface="Times New Roman" panose="02020603050405020304" pitchFamily="18" charset="0"/>
            </a:endParaRPr>
          </a:p>
          <a:p>
            <a:pPr>
              <a:lnSpc>
                <a:spcPct val="120000"/>
              </a:lnSpc>
              <a:spcBef>
                <a:spcPts val="0"/>
              </a:spcBef>
              <a:spcAft>
                <a:spcPts val="0"/>
              </a:spcAft>
            </a:pPr>
            <a:r>
              <a:rPr lang="ru-RU" sz="4200" dirty="0">
                <a:latin typeface="Times New Roman" panose="02020603050405020304" pitchFamily="18" charset="0"/>
                <a:cs typeface="Times New Roman" panose="02020603050405020304" pitchFamily="18" charset="0"/>
              </a:rPr>
              <a:t>12) твори </a:t>
            </a:r>
            <a:r>
              <a:rPr lang="ru-RU" sz="4200" dirty="0" err="1">
                <a:latin typeface="Times New Roman" panose="02020603050405020304" pitchFamily="18" charset="0"/>
                <a:cs typeface="Times New Roman" panose="02020603050405020304" pitchFamily="18" charset="0"/>
              </a:rPr>
              <a:t>художнього</a:t>
            </a:r>
            <a:r>
              <a:rPr lang="ru-RU" sz="4200" dirty="0">
                <a:latin typeface="Times New Roman" panose="02020603050405020304" pitchFamily="18" charset="0"/>
                <a:cs typeface="Times New Roman" panose="02020603050405020304" pitchFamily="18" charset="0"/>
              </a:rPr>
              <a:t> дизайну;</a:t>
            </a:r>
            <a:endParaRPr lang="ru-UA" sz="4200" dirty="0">
              <a:latin typeface="Times New Roman" panose="02020603050405020304" pitchFamily="18" charset="0"/>
              <a:cs typeface="Times New Roman" panose="02020603050405020304" pitchFamily="18" charset="0"/>
            </a:endParaRPr>
          </a:p>
          <a:p>
            <a:pPr>
              <a:lnSpc>
                <a:spcPct val="120000"/>
              </a:lnSpc>
              <a:spcBef>
                <a:spcPts val="0"/>
              </a:spcBef>
              <a:spcAft>
                <a:spcPts val="0"/>
              </a:spcAft>
            </a:pPr>
            <a:r>
              <a:rPr lang="ru-RU" sz="4200" dirty="0">
                <a:latin typeface="Times New Roman" panose="02020603050405020304" pitchFamily="18" charset="0"/>
                <a:cs typeface="Times New Roman" panose="02020603050405020304" pitchFamily="18" charset="0"/>
              </a:rPr>
              <a:t>13) </a:t>
            </a:r>
            <a:r>
              <a:rPr lang="ru-RU" sz="4200" dirty="0" err="1">
                <a:latin typeface="Times New Roman" panose="02020603050405020304" pitchFamily="18" charset="0"/>
                <a:cs typeface="Times New Roman" panose="02020603050405020304" pitchFamily="18" charset="0"/>
              </a:rPr>
              <a:t>похідні</a:t>
            </a:r>
            <a:r>
              <a:rPr lang="ru-RU" sz="4200" dirty="0">
                <a:latin typeface="Times New Roman" panose="02020603050405020304" pitchFamily="18" charset="0"/>
                <a:cs typeface="Times New Roman" panose="02020603050405020304" pitchFamily="18" charset="0"/>
              </a:rPr>
              <a:t> твори;</a:t>
            </a:r>
            <a:endParaRPr lang="ru-UA" sz="4200" dirty="0">
              <a:latin typeface="Times New Roman" panose="02020603050405020304" pitchFamily="18" charset="0"/>
              <a:cs typeface="Times New Roman" panose="02020603050405020304" pitchFamily="18" charset="0"/>
            </a:endParaRPr>
          </a:p>
          <a:p>
            <a:pPr>
              <a:lnSpc>
                <a:spcPct val="120000"/>
              </a:lnSpc>
              <a:spcBef>
                <a:spcPts val="0"/>
              </a:spcBef>
              <a:spcAft>
                <a:spcPts val="0"/>
              </a:spcAft>
            </a:pPr>
            <a:r>
              <a:rPr lang="ru-RU" sz="4200" dirty="0">
                <a:latin typeface="Times New Roman" panose="02020603050405020304" pitchFamily="18" charset="0"/>
                <a:cs typeface="Times New Roman" panose="02020603050405020304" pitchFamily="18" charset="0"/>
              </a:rPr>
              <a:t>14) </a:t>
            </a:r>
            <a:r>
              <a:rPr lang="ru-RU" sz="4200" dirty="0" err="1">
                <a:latin typeface="Times New Roman" panose="02020603050405020304" pitchFamily="18" charset="0"/>
                <a:cs typeface="Times New Roman" panose="02020603050405020304" pitchFamily="18" charset="0"/>
              </a:rPr>
              <a:t>збірки</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творів</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збірки</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обробок</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нематеріальної</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культурної</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спадщини</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енциклопедії</a:t>
            </a:r>
            <a:r>
              <a:rPr lang="ru-RU" sz="4200" dirty="0">
                <a:latin typeface="Times New Roman" panose="02020603050405020304" pitchFamily="18" charset="0"/>
                <a:cs typeface="Times New Roman" panose="02020603050405020304" pitchFamily="18" charset="0"/>
              </a:rPr>
              <a:t> та </a:t>
            </a:r>
            <a:r>
              <a:rPr lang="ru-RU" sz="4200" dirty="0" err="1">
                <a:latin typeface="Times New Roman" panose="02020603050405020304" pitchFamily="18" charset="0"/>
                <a:cs typeface="Times New Roman" panose="02020603050405020304" pitchFamily="18" charset="0"/>
              </a:rPr>
              <a:t>антології</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збірки</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звичайних</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даних</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інші</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складені</a:t>
            </a:r>
            <a:r>
              <a:rPr lang="ru-RU" sz="4200" dirty="0">
                <a:latin typeface="Times New Roman" panose="02020603050405020304" pitchFamily="18" charset="0"/>
                <a:cs typeface="Times New Roman" panose="02020603050405020304" pitchFamily="18" charset="0"/>
              </a:rPr>
              <a:t> твори, за </a:t>
            </a:r>
            <a:r>
              <a:rPr lang="ru-RU" sz="4200" dirty="0" err="1">
                <a:latin typeface="Times New Roman" panose="02020603050405020304" pitchFamily="18" charset="0"/>
                <a:cs typeface="Times New Roman" panose="02020603050405020304" pitchFamily="18" charset="0"/>
              </a:rPr>
              <a:t>умови</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що</a:t>
            </a:r>
            <a:r>
              <a:rPr lang="ru-RU" sz="4200" dirty="0">
                <a:latin typeface="Times New Roman" panose="02020603050405020304" pitchFamily="18" charset="0"/>
                <a:cs typeface="Times New Roman" panose="02020603050405020304" pitchFamily="18" charset="0"/>
              </a:rPr>
              <a:t> вони є результатом </a:t>
            </a:r>
            <a:r>
              <a:rPr lang="ru-RU" sz="4200" dirty="0" err="1">
                <a:latin typeface="Times New Roman" panose="02020603050405020304" pitchFamily="18" charset="0"/>
                <a:cs typeface="Times New Roman" panose="02020603050405020304" pitchFamily="18" charset="0"/>
              </a:rPr>
              <a:t>творчої</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діяльності</a:t>
            </a:r>
            <a:r>
              <a:rPr lang="ru-RU" sz="4200" dirty="0">
                <a:latin typeface="Times New Roman" panose="02020603050405020304" pitchFamily="18" charset="0"/>
                <a:cs typeface="Times New Roman" panose="02020603050405020304" pitchFamily="18" charset="0"/>
              </a:rPr>
              <a:t> за добором </a:t>
            </a:r>
            <a:r>
              <a:rPr lang="ru-RU" sz="4200" dirty="0" err="1">
                <a:latin typeface="Times New Roman" panose="02020603050405020304" pitchFamily="18" charset="0"/>
                <a:cs typeface="Times New Roman" panose="02020603050405020304" pitchFamily="18" charset="0"/>
              </a:rPr>
              <a:t>або</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упорядкуванням</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змісту</a:t>
            </a:r>
            <a:r>
              <a:rPr lang="ru-RU" sz="4200" dirty="0">
                <a:latin typeface="Times New Roman" panose="02020603050405020304" pitchFamily="18" charset="0"/>
                <a:cs typeface="Times New Roman" panose="02020603050405020304" pitchFamily="18" charset="0"/>
              </a:rPr>
              <a:t>;</a:t>
            </a:r>
            <a:endParaRPr lang="ru-UA" sz="4200" dirty="0">
              <a:latin typeface="Times New Roman" panose="02020603050405020304" pitchFamily="18" charset="0"/>
              <a:cs typeface="Times New Roman" panose="02020603050405020304" pitchFamily="18" charset="0"/>
            </a:endParaRPr>
          </a:p>
          <a:p>
            <a:pPr>
              <a:lnSpc>
                <a:spcPct val="120000"/>
              </a:lnSpc>
              <a:spcBef>
                <a:spcPts val="0"/>
              </a:spcBef>
              <a:spcAft>
                <a:spcPts val="0"/>
              </a:spcAft>
            </a:pPr>
            <a:r>
              <a:rPr lang="ru-RU" sz="4200" dirty="0">
                <a:latin typeface="Times New Roman" panose="02020603050405020304" pitchFamily="18" charset="0"/>
                <a:cs typeface="Times New Roman" panose="02020603050405020304" pitchFamily="18" charset="0"/>
              </a:rPr>
              <a:t>15) </a:t>
            </a:r>
            <a:r>
              <a:rPr lang="ru-RU" sz="4200" dirty="0" err="1">
                <a:latin typeface="Times New Roman" panose="02020603050405020304" pitchFamily="18" charset="0"/>
                <a:cs typeface="Times New Roman" panose="02020603050405020304" pitchFamily="18" charset="0"/>
              </a:rPr>
              <a:t>ілюстрації</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карти</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плани</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креслення</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ескізи</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пластичні</a:t>
            </a:r>
            <a:r>
              <a:rPr lang="ru-RU" sz="4200" dirty="0">
                <a:latin typeface="Times New Roman" panose="02020603050405020304" pitchFamily="18" charset="0"/>
                <a:cs typeface="Times New Roman" panose="02020603050405020304" pitchFamily="18" charset="0"/>
              </a:rPr>
              <a:t> твори, </a:t>
            </a:r>
            <a:r>
              <a:rPr lang="ru-RU" sz="4200" dirty="0" err="1">
                <a:latin typeface="Times New Roman" panose="02020603050405020304" pitchFamily="18" charset="0"/>
                <a:cs typeface="Times New Roman" panose="02020603050405020304" pitchFamily="18" charset="0"/>
              </a:rPr>
              <a:t>що</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стосуються</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географії</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геології</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топографії</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техніки</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будівництва</a:t>
            </a:r>
            <a:r>
              <a:rPr lang="ru-RU" sz="4200" dirty="0">
                <a:latin typeface="Times New Roman" panose="02020603050405020304" pitchFamily="18" charset="0"/>
                <a:cs typeface="Times New Roman" panose="02020603050405020304" pitchFamily="18" charset="0"/>
              </a:rPr>
              <a:t> та </a:t>
            </a:r>
            <a:r>
              <a:rPr lang="ru-RU" sz="4200" dirty="0" err="1">
                <a:latin typeface="Times New Roman" panose="02020603050405020304" pitchFamily="18" charset="0"/>
                <a:cs typeface="Times New Roman" panose="02020603050405020304" pitchFamily="18" charset="0"/>
              </a:rPr>
              <a:t>інших</a:t>
            </a:r>
            <a:r>
              <a:rPr lang="ru-RU" sz="4200" dirty="0">
                <a:latin typeface="Times New Roman" panose="02020603050405020304" pitchFamily="18" charset="0"/>
                <a:cs typeface="Times New Roman" panose="02020603050405020304" pitchFamily="18" charset="0"/>
              </a:rPr>
              <a:t> сфер </a:t>
            </a:r>
            <a:r>
              <a:rPr lang="ru-RU" sz="4200" dirty="0" err="1">
                <a:latin typeface="Times New Roman" panose="02020603050405020304" pitchFamily="18" charset="0"/>
                <a:cs typeface="Times New Roman" panose="02020603050405020304" pitchFamily="18" charset="0"/>
              </a:rPr>
              <a:t>діяльності</a:t>
            </a:r>
            <a:r>
              <a:rPr lang="ru-RU" sz="4200" dirty="0">
                <a:latin typeface="Times New Roman" panose="02020603050405020304" pitchFamily="18" charset="0"/>
                <a:cs typeface="Times New Roman" panose="02020603050405020304" pitchFamily="18" charset="0"/>
              </a:rPr>
              <a:t>;</a:t>
            </a:r>
            <a:endParaRPr lang="ru-UA" sz="4200" dirty="0">
              <a:latin typeface="Times New Roman" panose="02020603050405020304" pitchFamily="18" charset="0"/>
              <a:cs typeface="Times New Roman" panose="02020603050405020304" pitchFamily="18" charset="0"/>
            </a:endParaRPr>
          </a:p>
          <a:p>
            <a:pPr>
              <a:lnSpc>
                <a:spcPct val="120000"/>
              </a:lnSpc>
              <a:spcBef>
                <a:spcPts val="0"/>
              </a:spcBef>
              <a:spcAft>
                <a:spcPts val="0"/>
              </a:spcAft>
            </a:pPr>
            <a:r>
              <a:rPr lang="ru-RU" sz="4200" dirty="0">
                <a:latin typeface="Times New Roman" panose="02020603050405020304" pitchFamily="18" charset="0"/>
                <a:cs typeface="Times New Roman" panose="02020603050405020304" pitchFamily="18" charset="0"/>
              </a:rPr>
              <a:t>16) </a:t>
            </a:r>
            <a:r>
              <a:rPr lang="ru-RU" sz="4200" dirty="0" err="1">
                <a:latin typeface="Times New Roman" panose="02020603050405020304" pitchFamily="18" charset="0"/>
                <a:cs typeface="Times New Roman" panose="02020603050405020304" pitchFamily="18" charset="0"/>
              </a:rPr>
              <a:t>комп’ютерні</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програми</a:t>
            </a:r>
            <a:r>
              <a:rPr lang="ru-RU" sz="4200" dirty="0">
                <a:latin typeface="Times New Roman" panose="02020603050405020304" pitchFamily="18" charset="0"/>
                <a:cs typeface="Times New Roman" panose="02020603050405020304" pitchFamily="18" charset="0"/>
              </a:rPr>
              <a:t>;</a:t>
            </a:r>
            <a:endParaRPr lang="ru-UA" sz="4200" dirty="0">
              <a:latin typeface="Times New Roman" panose="02020603050405020304" pitchFamily="18" charset="0"/>
              <a:cs typeface="Times New Roman" panose="02020603050405020304" pitchFamily="18" charset="0"/>
            </a:endParaRPr>
          </a:p>
          <a:p>
            <a:pPr>
              <a:lnSpc>
                <a:spcPct val="120000"/>
              </a:lnSpc>
              <a:spcBef>
                <a:spcPts val="0"/>
              </a:spcBef>
              <a:spcAft>
                <a:spcPts val="0"/>
              </a:spcAft>
            </a:pPr>
            <a:r>
              <a:rPr lang="ru-RU" sz="4200" dirty="0">
                <a:latin typeface="Times New Roman" panose="02020603050405020304" pitchFamily="18" charset="0"/>
                <a:cs typeface="Times New Roman" panose="02020603050405020304" pitchFamily="18" charset="0"/>
              </a:rPr>
              <a:t>17) </a:t>
            </a:r>
            <a:r>
              <a:rPr lang="ru-RU" sz="4200" dirty="0" err="1">
                <a:latin typeface="Times New Roman" panose="02020603050405020304" pitchFamily="18" charset="0"/>
                <a:cs typeface="Times New Roman" panose="02020603050405020304" pitchFamily="18" charset="0"/>
              </a:rPr>
              <a:t>бази</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даних</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компіляції</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даних</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якщо</a:t>
            </a:r>
            <a:r>
              <a:rPr lang="ru-RU" sz="4200" dirty="0">
                <a:latin typeface="Times New Roman" panose="02020603050405020304" pitchFamily="18" charset="0"/>
                <a:cs typeface="Times New Roman" panose="02020603050405020304" pitchFamily="18" charset="0"/>
              </a:rPr>
              <a:t> вони за добором </a:t>
            </a:r>
            <a:r>
              <a:rPr lang="ru-RU" sz="4200" dirty="0" err="1">
                <a:latin typeface="Times New Roman" panose="02020603050405020304" pitchFamily="18" charset="0"/>
                <a:cs typeface="Times New Roman" panose="02020603050405020304" pitchFamily="18" charset="0"/>
              </a:rPr>
              <a:t>або</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упорядкуванням</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їх</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складових</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частин</a:t>
            </a:r>
            <a:r>
              <a:rPr lang="ru-RU" sz="4200" dirty="0">
                <a:latin typeface="Times New Roman" panose="02020603050405020304" pitchFamily="18" charset="0"/>
                <a:cs typeface="Times New Roman" panose="02020603050405020304" pitchFamily="18" charset="0"/>
              </a:rPr>
              <a:t> є результатом </a:t>
            </a:r>
            <a:r>
              <a:rPr lang="ru-RU" sz="4200" dirty="0" err="1">
                <a:latin typeface="Times New Roman" panose="02020603050405020304" pitchFamily="18" charset="0"/>
                <a:cs typeface="Times New Roman" panose="02020603050405020304" pitchFamily="18" charset="0"/>
              </a:rPr>
              <a:t>інтелектуальної</a:t>
            </a:r>
            <a:r>
              <a:rPr lang="ru-RU" sz="4200" dirty="0">
                <a:latin typeface="Times New Roman" panose="02020603050405020304" pitchFamily="18" charset="0"/>
                <a:cs typeface="Times New Roman" panose="02020603050405020304" pitchFamily="18" charset="0"/>
              </a:rPr>
              <a:t> </a:t>
            </a:r>
            <a:r>
              <a:rPr lang="ru-RU" sz="4200" dirty="0" err="1">
                <a:latin typeface="Times New Roman" panose="02020603050405020304" pitchFamily="18" charset="0"/>
                <a:cs typeface="Times New Roman" panose="02020603050405020304" pitchFamily="18" charset="0"/>
              </a:rPr>
              <a:t>діяльності</a:t>
            </a:r>
            <a:r>
              <a:rPr lang="ru-RU" sz="4200" dirty="0">
                <a:latin typeface="Times New Roman" panose="02020603050405020304" pitchFamily="18" charset="0"/>
                <a:cs typeface="Times New Roman" panose="02020603050405020304" pitchFamily="18" charset="0"/>
              </a:rPr>
              <a:t>;</a:t>
            </a:r>
            <a:endParaRPr lang="ru-UA" sz="4200" dirty="0">
              <a:latin typeface="Times New Roman" panose="02020603050405020304" pitchFamily="18" charset="0"/>
              <a:cs typeface="Times New Roman" panose="02020603050405020304" pitchFamily="18" charset="0"/>
            </a:endParaRPr>
          </a:p>
          <a:p>
            <a:pPr>
              <a:lnSpc>
                <a:spcPct val="120000"/>
              </a:lnSpc>
              <a:spcBef>
                <a:spcPts val="0"/>
              </a:spcBef>
              <a:spcAft>
                <a:spcPts val="0"/>
              </a:spcAft>
            </a:pPr>
            <a:r>
              <a:rPr lang="ru-RU" sz="4200" dirty="0">
                <a:latin typeface="Times New Roman" panose="02020603050405020304" pitchFamily="18" charset="0"/>
                <a:cs typeface="Times New Roman" panose="02020603050405020304" pitchFamily="18" charset="0"/>
              </a:rPr>
              <a:t>18) </a:t>
            </a:r>
            <a:r>
              <a:rPr lang="ru-RU" sz="4200" dirty="0" err="1">
                <a:latin typeface="Times New Roman" panose="02020603050405020304" pitchFamily="18" charset="0"/>
                <a:cs typeface="Times New Roman" panose="02020603050405020304" pitchFamily="18" charset="0"/>
              </a:rPr>
              <a:t>інші</a:t>
            </a:r>
            <a:r>
              <a:rPr lang="ru-RU" sz="4200" dirty="0">
                <a:latin typeface="Times New Roman" panose="02020603050405020304" pitchFamily="18" charset="0"/>
                <a:cs typeface="Times New Roman" panose="02020603050405020304" pitchFamily="18" charset="0"/>
              </a:rPr>
              <a:t> твори.</a:t>
            </a:r>
          </a:p>
          <a:p>
            <a:pPr>
              <a:lnSpc>
                <a:spcPct val="120000"/>
              </a:lnSpc>
              <a:spcBef>
                <a:spcPts val="0"/>
              </a:spcBef>
              <a:spcAft>
                <a:spcPts val="0"/>
              </a:spcAft>
            </a:pPr>
            <a:endParaRPr lang="ru-UA" dirty="0">
              <a:latin typeface="Times New Roman" panose="02020603050405020304" pitchFamily="18" charset="0"/>
              <a:cs typeface="Times New Roman" panose="02020603050405020304" pitchFamily="18" charset="0"/>
            </a:endParaRPr>
          </a:p>
          <a:p>
            <a:endParaRPr lang="uk-UA" sz="5600" dirty="0">
              <a:solidFill>
                <a:schemeClr val="tx1"/>
              </a:solidFill>
            </a:endParaRPr>
          </a:p>
          <a:p>
            <a:endParaRPr lang="ru-UA" dirty="0"/>
          </a:p>
        </p:txBody>
      </p:sp>
      <p:sp>
        <p:nvSpPr>
          <p:cNvPr id="4" name="Місце для дати 3">
            <a:extLst>
              <a:ext uri="{FF2B5EF4-FFF2-40B4-BE49-F238E27FC236}">
                <a16:creationId xmlns:a16="http://schemas.microsoft.com/office/drawing/2014/main" id="{317C4FF7-5BDA-42C3-815B-BE523297E3E0}"/>
              </a:ext>
            </a:extLst>
          </p:cNvPr>
          <p:cNvSpPr>
            <a:spLocks noGrp="1"/>
          </p:cNvSpPr>
          <p:nvPr>
            <p:ph type="dt" sz="half" idx="10"/>
          </p:nvPr>
        </p:nvSpPr>
        <p:spPr/>
        <p:txBody>
          <a:bodyPr/>
          <a:lstStyle/>
          <a:p>
            <a:pPr rtl="0"/>
            <a:fld id="{96F0AF5F-7003-4DD2-8176-01461E5D019D}" type="datetime1">
              <a:rPr lang="uk-UA" smtClean="0"/>
              <a:t>29.05.2025</a:t>
            </a:fld>
            <a:endParaRPr lang="en-US" dirty="0"/>
          </a:p>
        </p:txBody>
      </p:sp>
      <p:pic>
        <p:nvPicPr>
          <p:cNvPr id="3" name="Рисунок 2">
            <a:extLst>
              <a:ext uri="{FF2B5EF4-FFF2-40B4-BE49-F238E27FC236}">
                <a16:creationId xmlns:a16="http://schemas.microsoft.com/office/drawing/2014/main" id="{BEBE1FC0-3551-41C1-BA93-D6B91984C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53" y="268943"/>
            <a:ext cx="3056963" cy="1541929"/>
          </a:xfrm>
          <a:prstGeom prst="rect">
            <a:avLst/>
          </a:prstGeom>
        </p:spPr>
      </p:pic>
    </p:spTree>
    <p:extLst>
      <p:ext uri="{BB962C8B-B14F-4D97-AF65-F5344CB8AC3E}">
        <p14:creationId xmlns:p14="http://schemas.microsoft.com/office/powerpoint/2010/main" val="1273408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a:extLst>
              <a:ext uri="{FF2B5EF4-FFF2-40B4-BE49-F238E27FC236}">
                <a16:creationId xmlns:a16="http://schemas.microsoft.com/office/drawing/2014/main" id="{2E6D6F78-EC17-481B-9ED4-E04D5FC86D48}"/>
              </a:ext>
            </a:extLst>
          </p:cNvPr>
          <p:cNvSpPr>
            <a:spLocks noGrp="1"/>
          </p:cNvSpPr>
          <p:nvPr>
            <p:ph sz="half" idx="1"/>
          </p:nvPr>
        </p:nvSpPr>
        <p:spPr>
          <a:xfrm>
            <a:off x="304799" y="1990165"/>
            <a:ext cx="11519647" cy="4249269"/>
          </a:xfrm>
        </p:spPr>
        <p:txBody>
          <a:bodyPr>
            <a:normAutofit/>
          </a:bodyPr>
          <a:lstStyle/>
          <a:p>
            <a:pPr algn="just"/>
            <a:r>
              <a:rPr lang="ru-RU" dirty="0" err="1">
                <a:solidFill>
                  <a:schemeClr val="tx1"/>
                </a:solidFill>
                <a:latin typeface="Times New Roman" panose="02020603050405020304" pitchFamily="18" charset="0"/>
                <a:cs typeface="Times New Roman" panose="02020603050405020304" pitchFamily="18" charset="0"/>
              </a:rPr>
              <a:t>Термін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медична</a:t>
            </a:r>
            <a:r>
              <a:rPr lang="ru-RU" dirty="0">
                <a:solidFill>
                  <a:schemeClr val="tx1"/>
                </a:solidFill>
                <a:latin typeface="Times New Roman" panose="02020603050405020304" pitchFamily="18" charset="0"/>
                <a:cs typeface="Times New Roman" panose="02020603050405020304" pitchFamily="18" charset="0"/>
              </a:rPr>
              <a:t> практика» </a:t>
            </a:r>
            <a:r>
              <a:rPr lang="ru-RU" dirty="0" err="1">
                <a:solidFill>
                  <a:schemeClr val="tx1"/>
                </a:solidFill>
                <a:latin typeface="Times New Roman" panose="02020603050405020304" pitchFamily="18" charset="0"/>
                <a:cs typeface="Times New Roman" panose="02020603050405020304" pitchFamily="18" charset="0"/>
              </a:rPr>
              <a:t>використовується</a:t>
            </a:r>
            <a:r>
              <a:rPr lang="ru-RU" dirty="0">
                <a:solidFill>
                  <a:schemeClr val="tx1"/>
                </a:solidFill>
                <a:latin typeface="Times New Roman" panose="02020603050405020304" pitchFamily="18" charset="0"/>
                <a:cs typeface="Times New Roman" panose="02020603050405020304" pitchFamily="18" charset="0"/>
              </a:rPr>
              <a:t> у </a:t>
            </a:r>
            <a:r>
              <a:rPr lang="ru-RU" dirty="0" err="1">
                <a:solidFill>
                  <a:schemeClr val="tx1"/>
                </a:solidFill>
                <a:latin typeface="Times New Roman" panose="02020603050405020304" pitchFamily="18" charset="0"/>
                <a:cs typeface="Times New Roman" panose="02020603050405020304" pitchFamily="18" charset="0"/>
              </a:rPr>
              <a:t>законодавстві</a:t>
            </a:r>
            <a:r>
              <a:rPr lang="ru-RU" dirty="0">
                <a:solidFill>
                  <a:schemeClr val="tx1"/>
                </a:solidFill>
                <a:latin typeface="Times New Roman" panose="02020603050405020304" pitchFamily="18" charset="0"/>
                <a:cs typeface="Times New Roman" panose="02020603050405020304" pitchFamily="18" charset="0"/>
              </a:rPr>
              <a:t> про </a:t>
            </a:r>
            <a:r>
              <a:rPr lang="ru-RU" dirty="0" err="1">
                <a:solidFill>
                  <a:schemeClr val="tx1"/>
                </a:solidFill>
                <a:latin typeface="Times New Roman" panose="02020603050405020304" pitchFamily="18" charset="0"/>
                <a:cs typeface="Times New Roman" panose="02020603050405020304" pitchFamily="18" charset="0"/>
              </a:rPr>
              <a:t>охорону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здоров’я</a:t>
            </a:r>
            <a:r>
              <a:rPr lang="ru-RU" dirty="0">
                <a:solidFill>
                  <a:schemeClr val="tx1"/>
                </a:solidFill>
                <a:latin typeface="Times New Roman" panose="02020603050405020304" pitchFamily="18" charset="0"/>
                <a:cs typeface="Times New Roman" panose="02020603050405020304" pitchFamily="18" charset="0"/>
              </a:rPr>
              <a:t>.</a:t>
            </a:r>
            <a:endParaRPr lang="ru-UA" dirty="0">
              <a:solidFill>
                <a:schemeClr val="tx1"/>
              </a:solidFill>
              <a:latin typeface="Times New Roman" panose="02020603050405020304" pitchFamily="18" charset="0"/>
              <a:cs typeface="Times New Roman" panose="02020603050405020304" pitchFamily="18" charset="0"/>
            </a:endParaRPr>
          </a:p>
          <a:p>
            <a:pPr algn="just"/>
            <a:r>
              <a:rPr lang="ru-RU" b="1" i="1" u="sng" dirty="0" err="1">
                <a:solidFill>
                  <a:schemeClr val="tx1"/>
                </a:solidFill>
                <a:latin typeface="Times New Roman" panose="02020603050405020304" pitchFamily="18" charset="0"/>
                <a:cs typeface="Times New Roman" panose="02020603050405020304" pitchFamily="18" charset="0"/>
              </a:rPr>
              <a:t>Медична</a:t>
            </a:r>
            <a:r>
              <a:rPr lang="ru-RU" b="1" i="1" u="sng" dirty="0">
                <a:solidFill>
                  <a:schemeClr val="tx1"/>
                </a:solidFill>
                <a:latin typeface="Times New Roman" panose="02020603050405020304" pitchFamily="18" charset="0"/>
                <a:cs typeface="Times New Roman" panose="02020603050405020304" pitchFamily="18" charset="0"/>
              </a:rPr>
              <a:t> практика </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це</a:t>
            </a:r>
            <a:r>
              <a:rPr lang="ru-RU" dirty="0">
                <a:solidFill>
                  <a:schemeClr val="tx1"/>
                </a:solidFill>
                <a:latin typeface="Times New Roman" panose="02020603050405020304" pitchFamily="18" charset="0"/>
                <a:cs typeface="Times New Roman" panose="02020603050405020304" pitchFamily="18" charset="0"/>
              </a:rPr>
              <a:t> вид </a:t>
            </a:r>
            <a:r>
              <a:rPr lang="ru-RU" dirty="0" err="1">
                <a:solidFill>
                  <a:schemeClr val="tx1"/>
                </a:solidFill>
                <a:latin typeface="Times New Roman" panose="02020603050405020304" pitchFamily="18" charset="0"/>
                <a:cs typeface="Times New Roman" panose="02020603050405020304" pitchFamily="18" charset="0"/>
              </a:rPr>
              <a:t>господарської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діяльності</a:t>
            </a:r>
            <a:r>
              <a:rPr lang="ru-RU" dirty="0">
                <a:solidFill>
                  <a:schemeClr val="tx1"/>
                </a:solidFill>
                <a:latin typeface="Times New Roman" panose="02020603050405020304" pitchFamily="18" charset="0"/>
                <a:cs typeface="Times New Roman" panose="02020603050405020304" pitchFamily="18" charset="0"/>
              </a:rPr>
              <a:t> у </a:t>
            </a:r>
            <a:r>
              <a:rPr lang="ru-RU" dirty="0" err="1">
                <a:solidFill>
                  <a:schemeClr val="tx1"/>
                </a:solidFill>
                <a:latin typeface="Times New Roman" panose="02020603050405020304" pitchFamily="18" charset="0"/>
                <a:cs typeface="Times New Roman" panose="02020603050405020304" pitchFamily="18" charset="0"/>
              </a:rPr>
              <a:t>сфері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охорони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здоров’я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який</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провадиться</a:t>
            </a:r>
            <a:r>
              <a:rPr lang="ru-RU" dirty="0">
                <a:solidFill>
                  <a:schemeClr val="tx1"/>
                </a:solidFill>
                <a:latin typeface="Times New Roman" panose="02020603050405020304" pitchFamily="18" charset="0"/>
                <a:cs typeface="Times New Roman" panose="02020603050405020304" pitchFamily="18" charset="0"/>
              </a:rPr>
              <a:t> закладами </a:t>
            </a:r>
            <a:r>
              <a:rPr lang="ru-RU" dirty="0" err="1">
                <a:solidFill>
                  <a:schemeClr val="tx1"/>
                </a:solidFill>
                <a:latin typeface="Times New Roman" panose="02020603050405020304" pitchFamily="18" charset="0"/>
                <a:cs typeface="Times New Roman" panose="02020603050405020304" pitchFamily="18" charset="0"/>
              </a:rPr>
              <a:t>охорони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здоров’я</a:t>
            </a:r>
            <a:r>
              <a:rPr lang="ru-RU" dirty="0">
                <a:solidFill>
                  <a:schemeClr val="tx1"/>
                </a:solidFill>
                <a:latin typeface="Times New Roman" panose="02020603050405020304" pitchFamily="18" charset="0"/>
                <a:cs typeface="Times New Roman" panose="02020603050405020304" pitchFamily="18" charset="0"/>
              </a:rPr>
              <a:t> та </a:t>
            </a:r>
            <a:r>
              <a:rPr lang="ru-RU" dirty="0" err="1">
                <a:solidFill>
                  <a:schemeClr val="tx1"/>
                </a:solidFill>
                <a:latin typeface="Times New Roman" panose="02020603050405020304" pitchFamily="18" charset="0"/>
                <a:cs typeface="Times New Roman" panose="02020603050405020304" pitchFamily="18" charset="0"/>
              </a:rPr>
              <a:t>фізичними</a:t>
            </a:r>
            <a:r>
              <a:rPr lang="ru-RU" dirty="0">
                <a:solidFill>
                  <a:schemeClr val="tx1"/>
                </a:solidFill>
                <a:latin typeface="Times New Roman" panose="02020603050405020304" pitchFamily="18" charset="0"/>
                <a:cs typeface="Times New Roman" panose="02020603050405020304" pitchFamily="18" charset="0"/>
              </a:rPr>
              <a:t> особами-</a:t>
            </a:r>
            <a:r>
              <a:rPr lang="ru-RU" dirty="0" err="1">
                <a:solidFill>
                  <a:schemeClr val="tx1"/>
                </a:solidFill>
                <a:latin typeface="Times New Roman" panose="02020603050405020304" pitchFamily="18" charset="0"/>
                <a:cs typeface="Times New Roman" panose="02020603050405020304" pitchFamily="18" charset="0"/>
              </a:rPr>
              <a:t>підприємцями</a:t>
            </a:r>
            <a:r>
              <a:rPr lang="ru-RU" dirty="0">
                <a:solidFill>
                  <a:schemeClr val="tx1"/>
                </a:solidFill>
                <a:latin typeface="Times New Roman" panose="02020603050405020304" pitchFamily="18" charset="0"/>
                <a:cs typeface="Times New Roman" panose="02020603050405020304" pitchFamily="18" charset="0"/>
              </a:rPr>
              <a:t> з метою </a:t>
            </a:r>
            <a:r>
              <a:rPr lang="ru-RU" dirty="0" err="1">
                <a:solidFill>
                  <a:schemeClr val="tx1"/>
                </a:solidFill>
                <a:latin typeface="Times New Roman" panose="02020603050405020304" pitchFamily="18" charset="0"/>
                <a:cs typeface="Times New Roman" panose="02020603050405020304" pitchFamily="18" charset="0"/>
              </a:rPr>
              <a:t>надання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медичної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допомоги</a:t>
            </a:r>
            <a:r>
              <a:rPr lang="ru-RU" dirty="0">
                <a:solidFill>
                  <a:schemeClr val="tx1"/>
                </a:solidFill>
                <a:latin typeface="Times New Roman" panose="02020603050405020304" pitchFamily="18" charset="0"/>
                <a:cs typeface="Times New Roman" panose="02020603050405020304" pitchFamily="18" charset="0"/>
              </a:rPr>
              <a:t> та </a:t>
            </a:r>
            <a:r>
              <a:rPr lang="ru-RU" dirty="0" err="1">
                <a:solidFill>
                  <a:schemeClr val="tx1"/>
                </a:solidFill>
                <a:latin typeface="Times New Roman" panose="02020603050405020304" pitchFamily="18" charset="0"/>
                <a:cs typeface="Times New Roman" panose="02020603050405020304" pitchFamily="18" charset="0"/>
              </a:rPr>
              <a:t>медичного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обслуговування</a:t>
            </a:r>
            <a:r>
              <a:rPr lang="ru-RU" dirty="0">
                <a:solidFill>
                  <a:schemeClr val="tx1"/>
                </a:solidFill>
                <a:latin typeface="Times New Roman" panose="02020603050405020304" pitchFamily="18" charset="0"/>
                <a:cs typeface="Times New Roman" panose="02020603050405020304" pitchFamily="18" charset="0"/>
              </a:rPr>
              <a:t> на </a:t>
            </a:r>
            <a:r>
              <a:rPr lang="ru-RU" dirty="0" err="1">
                <a:solidFill>
                  <a:schemeClr val="tx1"/>
                </a:solidFill>
                <a:latin typeface="Times New Roman" panose="02020603050405020304" pitchFamily="18" charset="0"/>
                <a:cs typeface="Times New Roman" panose="02020603050405020304" pitchFamily="18" charset="0"/>
              </a:rPr>
              <a:t>підставі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ліцензії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ліцензійні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умови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провадження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господарської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діяльності</a:t>
            </a:r>
            <a:r>
              <a:rPr lang="ru-RU" dirty="0">
                <a:solidFill>
                  <a:schemeClr val="tx1"/>
                </a:solidFill>
                <a:latin typeface="Times New Roman" panose="02020603050405020304" pitchFamily="18" charset="0"/>
                <a:cs typeface="Times New Roman" panose="02020603050405020304" pitchFamily="18" charset="0"/>
              </a:rPr>
              <a:t> з </a:t>
            </a:r>
            <a:r>
              <a:rPr lang="ru-RU" dirty="0" err="1">
                <a:solidFill>
                  <a:schemeClr val="tx1"/>
                </a:solidFill>
                <a:latin typeface="Times New Roman" panose="02020603050405020304" pitchFamily="18" charset="0"/>
                <a:cs typeface="Times New Roman" panose="02020603050405020304" pitchFamily="18" charset="0"/>
              </a:rPr>
              <a:t>медичної</a:t>
            </a:r>
            <a:r>
              <a:rPr lang="ru-RU" dirty="0">
                <a:solidFill>
                  <a:schemeClr val="tx1"/>
                </a:solidFill>
                <a:latin typeface="Times New Roman" panose="02020603050405020304" pitchFamily="18" charset="0"/>
                <a:cs typeface="Times New Roman" panose="02020603050405020304" pitchFamily="18" charset="0"/>
              </a:rPr>
              <a:t> практики </a:t>
            </a:r>
            <a:r>
              <a:rPr lang="ru-RU" dirty="0" err="1">
                <a:solidFill>
                  <a:schemeClr val="tx1"/>
                </a:solidFill>
                <a:latin typeface="Times New Roman" panose="02020603050405020304" pitchFamily="18" charset="0"/>
                <a:cs typeface="Times New Roman" panose="02020603050405020304" pitchFamily="18" charset="0"/>
              </a:rPr>
              <a:t>затверджені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постановою</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Кабінету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Міністрів</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України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від</a:t>
            </a:r>
            <a:r>
              <a:rPr lang="ru-RU" dirty="0">
                <a:solidFill>
                  <a:schemeClr val="tx1"/>
                </a:solidFill>
                <a:latin typeface="Times New Roman" panose="02020603050405020304" pitchFamily="18" charset="0"/>
                <a:cs typeface="Times New Roman" panose="02020603050405020304" pitchFamily="18" charset="0"/>
              </a:rPr>
              <a:t> 02.03.2016 № 285).</a:t>
            </a:r>
            <a:endParaRPr lang="ru-UA" dirty="0">
              <a:solidFill>
                <a:schemeClr val="tx1"/>
              </a:solidFill>
              <a:latin typeface="Times New Roman" panose="02020603050405020304" pitchFamily="18" charset="0"/>
              <a:cs typeface="Times New Roman" panose="02020603050405020304" pitchFamily="18" charset="0"/>
            </a:endParaRPr>
          </a:p>
          <a:p>
            <a:pPr algn="just"/>
            <a:r>
              <a:rPr lang="ru-RU" dirty="0" err="1">
                <a:solidFill>
                  <a:schemeClr val="tx1"/>
                </a:solidFill>
                <a:latin typeface="Times New Roman" panose="02020603050405020304" pitchFamily="18" charset="0"/>
                <a:cs typeface="Times New Roman" panose="02020603050405020304" pitchFamily="18" charset="0"/>
              </a:rPr>
              <a:t>Вказаний</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термін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передбачений</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саме</a:t>
            </a:r>
            <a:r>
              <a:rPr lang="ru-RU" dirty="0">
                <a:solidFill>
                  <a:schemeClr val="tx1"/>
                </a:solidFill>
                <a:latin typeface="Times New Roman" panose="02020603050405020304" pitchFamily="18" charset="0"/>
                <a:cs typeface="Times New Roman" panose="02020603050405020304" pitchFamily="18" charset="0"/>
              </a:rPr>
              <a:t> для </a:t>
            </a:r>
            <a:r>
              <a:rPr lang="ru-RU" dirty="0" err="1">
                <a:solidFill>
                  <a:schemeClr val="tx1"/>
                </a:solidFill>
                <a:latin typeface="Times New Roman" panose="02020603050405020304" pitchFamily="18" charset="0"/>
                <a:cs typeface="Times New Roman" panose="02020603050405020304" pitchFamily="18" charset="0"/>
              </a:rPr>
              <a:t>застосування</a:t>
            </a:r>
            <a:r>
              <a:rPr lang="ru-RU" dirty="0">
                <a:solidFill>
                  <a:schemeClr val="tx1"/>
                </a:solidFill>
                <a:latin typeface="Times New Roman" panose="02020603050405020304" pitchFamily="18" charset="0"/>
                <a:cs typeface="Times New Roman" panose="02020603050405020304" pitchFamily="18" charset="0"/>
              </a:rPr>
              <a:t> до </a:t>
            </a:r>
            <a:r>
              <a:rPr lang="ru-RU" dirty="0" err="1">
                <a:solidFill>
                  <a:schemeClr val="tx1"/>
                </a:solidFill>
                <a:latin typeface="Times New Roman" panose="02020603050405020304" pitchFamily="18" charset="0"/>
                <a:cs typeface="Times New Roman" panose="02020603050405020304" pitchFamily="18" charset="0"/>
              </a:rPr>
              <a:t>господарської</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діяльності</a:t>
            </a:r>
            <a:r>
              <a:rPr lang="ru-RU" dirty="0">
                <a:solidFill>
                  <a:schemeClr val="tx1"/>
                </a:solidFill>
                <a:latin typeface="Times New Roman" panose="02020603050405020304" pitchFamily="18" charset="0"/>
                <a:cs typeface="Times New Roman" panose="02020603050405020304" pitchFamily="18" charset="0"/>
              </a:rPr>
              <a:t> у </a:t>
            </a:r>
            <a:r>
              <a:rPr lang="ru-RU" dirty="0" err="1">
                <a:solidFill>
                  <a:schemeClr val="tx1"/>
                </a:solidFill>
                <a:latin typeface="Times New Roman" panose="02020603050405020304" pitchFamily="18" charset="0"/>
                <a:cs typeface="Times New Roman" panose="02020603050405020304" pitchFamily="18" charset="0"/>
              </a:rPr>
              <a:t>відповідній</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сфері</a:t>
            </a:r>
            <a:r>
              <a:rPr lang="ru-RU" dirty="0">
                <a:solidFill>
                  <a:schemeClr val="tx1"/>
                </a:solidFill>
                <a:latin typeface="Times New Roman" panose="02020603050405020304" pitchFamily="18" charset="0"/>
                <a:cs typeface="Times New Roman" panose="02020603050405020304" pitchFamily="18" charset="0"/>
              </a:rPr>
              <a:t>.</a:t>
            </a:r>
            <a:endParaRPr lang="ru-UA" dirty="0">
              <a:solidFill>
                <a:schemeClr val="tx1"/>
              </a:solidFill>
              <a:latin typeface="Times New Roman" panose="02020603050405020304" pitchFamily="18" charset="0"/>
              <a:cs typeface="Times New Roman" panose="02020603050405020304" pitchFamily="18" charset="0"/>
            </a:endParaRPr>
          </a:p>
          <a:p>
            <a:pPr algn="just"/>
            <a:r>
              <a:rPr lang="ru-RU" dirty="0" err="1">
                <a:solidFill>
                  <a:schemeClr val="tx1"/>
                </a:solidFill>
                <a:latin typeface="Times New Roman" panose="02020603050405020304" pitchFamily="18" charset="0"/>
                <a:cs typeface="Times New Roman" panose="02020603050405020304" pitchFamily="18" charset="0"/>
              </a:rPr>
              <a:t>Водночас</a:t>
            </a:r>
            <a:r>
              <a:rPr lang="ru-RU" dirty="0">
                <a:solidFill>
                  <a:schemeClr val="tx1"/>
                </a:solidFill>
                <a:latin typeface="Times New Roman" panose="02020603050405020304" pitchFamily="18" charset="0"/>
                <a:cs typeface="Times New Roman" panose="02020603050405020304" pitchFamily="18" charset="0"/>
              </a:rPr>
              <a:t> у </a:t>
            </a:r>
            <a:r>
              <a:rPr lang="ru-RU" dirty="0" err="1">
                <a:solidFill>
                  <a:schemeClr val="tx1"/>
                </a:solidFill>
                <a:latin typeface="Times New Roman" panose="02020603050405020304" pitchFamily="18" charset="0"/>
                <a:cs typeface="Times New Roman" panose="02020603050405020304" pitchFamily="18" charset="0"/>
              </a:rPr>
              <a:t>контексті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антикорупційного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законодавства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йдеться</a:t>
            </a:r>
            <a:r>
              <a:rPr lang="ru-RU" dirty="0">
                <a:solidFill>
                  <a:schemeClr val="tx1"/>
                </a:solidFill>
                <a:latin typeface="Times New Roman" panose="02020603050405020304" pitchFamily="18" charset="0"/>
                <a:cs typeface="Times New Roman" panose="02020603050405020304" pitchFamily="18" charset="0"/>
              </a:rPr>
              <a:t> не про </a:t>
            </a:r>
            <a:r>
              <a:rPr lang="ru-RU" dirty="0" err="1">
                <a:solidFill>
                  <a:schemeClr val="tx1"/>
                </a:solidFill>
                <a:latin typeface="Times New Roman" panose="02020603050405020304" pitchFamily="18" charset="0"/>
                <a:cs typeface="Times New Roman" panose="02020603050405020304" pitchFamily="18" charset="0"/>
              </a:rPr>
              <a:t>господарську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чи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підприємницьку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діяльність</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здійснення</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медичної</a:t>
            </a:r>
            <a:r>
              <a:rPr lang="ru-RU" dirty="0">
                <a:solidFill>
                  <a:schemeClr val="tx1"/>
                </a:solidFill>
                <a:latin typeface="Times New Roman" panose="02020603050405020304" pitchFamily="18" charset="0"/>
                <a:cs typeface="Times New Roman" panose="02020603050405020304" pitchFamily="18" charset="0"/>
              </a:rPr>
              <a:t> практики, а про </a:t>
            </a:r>
            <a:r>
              <a:rPr lang="ru-RU" b="1" i="1" dirty="0" err="1">
                <a:solidFill>
                  <a:schemeClr val="tx1"/>
                </a:solidFill>
                <a:latin typeface="Times New Roman" panose="02020603050405020304" pitchFamily="18" charset="0"/>
                <a:cs typeface="Times New Roman" panose="02020603050405020304" pitchFamily="18" charset="0"/>
              </a:rPr>
              <a:t>можливість</a:t>
            </a:r>
            <a:r>
              <a:rPr lang="ru-RU" b="1" i="1" dirty="0">
                <a:solidFill>
                  <a:schemeClr val="tx1"/>
                </a:solidFill>
                <a:latin typeface="Times New Roman" panose="02020603050405020304" pitchFamily="18" charset="0"/>
                <a:cs typeface="Times New Roman" panose="02020603050405020304" pitchFamily="18" charset="0"/>
              </a:rPr>
              <a:t> </a:t>
            </a:r>
            <a:r>
              <a:rPr lang="ru-RU" b="1" i="1" dirty="0" err="1">
                <a:solidFill>
                  <a:schemeClr val="tx1"/>
                </a:solidFill>
                <a:latin typeface="Times New Roman" panose="02020603050405020304" pitchFamily="18" charset="0"/>
                <a:cs typeface="Times New Roman" panose="02020603050405020304" pitchFamily="18" charset="0"/>
              </a:rPr>
              <a:t>зайняття</a:t>
            </a:r>
            <a:r>
              <a:rPr lang="ru-RU" b="1" i="1" dirty="0">
                <a:solidFill>
                  <a:schemeClr val="tx1"/>
                </a:solidFill>
                <a:latin typeface="Times New Roman" panose="02020603050405020304" pitchFamily="18" charset="0"/>
                <a:cs typeface="Times New Roman" panose="02020603050405020304" pitchFamily="18" charset="0"/>
              </a:rPr>
              <a:t> такою практикою в </a:t>
            </a:r>
            <a:r>
              <a:rPr lang="ru-RU" b="1" i="1" dirty="0" err="1">
                <a:solidFill>
                  <a:schemeClr val="tx1"/>
                </a:solidFill>
                <a:latin typeface="Times New Roman" panose="02020603050405020304" pitchFamily="18" charset="0"/>
                <a:cs typeface="Times New Roman" panose="02020603050405020304" pitchFamily="18" charset="0"/>
              </a:rPr>
              <a:t>державних</a:t>
            </a:r>
            <a:r>
              <a:rPr lang="ru-RU" b="1" i="1" dirty="0">
                <a:solidFill>
                  <a:schemeClr val="tx1"/>
                </a:solidFill>
                <a:latin typeface="Times New Roman" panose="02020603050405020304" pitchFamily="18" charset="0"/>
                <a:cs typeface="Times New Roman" panose="02020603050405020304" pitchFamily="18" charset="0"/>
              </a:rPr>
              <a:t>, </a:t>
            </a:r>
            <a:r>
              <a:rPr lang="ru-RU" b="1" i="1" dirty="0" err="1">
                <a:solidFill>
                  <a:schemeClr val="tx1"/>
                </a:solidFill>
                <a:latin typeface="Times New Roman" panose="02020603050405020304" pitchFamily="18" charset="0"/>
                <a:cs typeface="Times New Roman" panose="02020603050405020304" pitchFamily="18" charset="0"/>
              </a:rPr>
              <a:t>комунальних</a:t>
            </a:r>
            <a:r>
              <a:rPr lang="ru-RU" b="1" i="1" dirty="0">
                <a:solidFill>
                  <a:schemeClr val="tx1"/>
                </a:solidFill>
                <a:latin typeface="Times New Roman" panose="02020603050405020304" pitchFamily="18" charset="0"/>
                <a:cs typeface="Times New Roman" panose="02020603050405020304" pitchFamily="18" charset="0"/>
              </a:rPr>
              <a:t> </a:t>
            </a:r>
            <a:r>
              <a:rPr lang="ru-RU" b="1" i="1" dirty="0" err="1">
                <a:solidFill>
                  <a:schemeClr val="tx1"/>
                </a:solidFill>
                <a:latin typeface="Times New Roman" panose="02020603050405020304" pitchFamily="18" charset="0"/>
                <a:cs typeface="Times New Roman" panose="02020603050405020304" pitchFamily="18" charset="0"/>
              </a:rPr>
              <a:t>чи</a:t>
            </a:r>
            <a:r>
              <a:rPr lang="ru-RU" b="1" i="1" dirty="0">
                <a:solidFill>
                  <a:schemeClr val="tx1"/>
                </a:solidFill>
                <a:latin typeface="Times New Roman" panose="02020603050405020304" pitchFamily="18" charset="0"/>
                <a:cs typeface="Times New Roman" panose="02020603050405020304" pitchFamily="18" charset="0"/>
              </a:rPr>
              <a:t> </a:t>
            </a:r>
            <a:r>
              <a:rPr lang="ru-RU" b="1" i="1" dirty="0" err="1">
                <a:solidFill>
                  <a:schemeClr val="tx1"/>
                </a:solidFill>
                <a:latin typeface="Times New Roman" panose="02020603050405020304" pitchFamily="18" charset="0"/>
                <a:cs typeface="Times New Roman" panose="02020603050405020304" pitchFamily="18" charset="0"/>
              </a:rPr>
              <a:t>приватних</a:t>
            </a:r>
            <a:r>
              <a:rPr lang="ru-RU" b="1" i="1" dirty="0">
                <a:solidFill>
                  <a:schemeClr val="tx1"/>
                </a:solidFill>
                <a:latin typeface="Times New Roman" panose="02020603050405020304" pitchFamily="18" charset="0"/>
                <a:cs typeface="Times New Roman" panose="02020603050405020304" pitchFamily="18" charset="0"/>
              </a:rPr>
              <a:t> закладах </a:t>
            </a:r>
            <a:r>
              <a:rPr lang="ru-RU" b="1" i="1" dirty="0" err="1">
                <a:solidFill>
                  <a:schemeClr val="tx1"/>
                </a:solidFill>
                <a:latin typeface="Times New Roman" panose="02020603050405020304" pitchFamily="18" charset="0"/>
                <a:cs typeface="Times New Roman" panose="02020603050405020304" pitchFamily="18" charset="0"/>
              </a:rPr>
              <a:t>охорони</a:t>
            </a:r>
            <a:r>
              <a:rPr lang="ru-RU" b="1" i="1" dirty="0">
                <a:solidFill>
                  <a:schemeClr val="tx1"/>
                </a:solidFill>
                <a:latin typeface="Times New Roman" panose="02020603050405020304" pitchFamily="18" charset="0"/>
                <a:cs typeface="Times New Roman" panose="02020603050405020304" pitchFamily="18" charset="0"/>
              </a:rPr>
              <a:t> </a:t>
            </a:r>
            <a:r>
              <a:rPr lang="ru-RU" b="1" i="1" dirty="0" err="1">
                <a:solidFill>
                  <a:schemeClr val="tx1"/>
                </a:solidFill>
                <a:latin typeface="Times New Roman" panose="02020603050405020304" pitchFamily="18" charset="0"/>
                <a:cs typeface="Times New Roman" panose="02020603050405020304" pitchFamily="18" charset="0"/>
              </a:rPr>
              <a:t>здоров’я</a:t>
            </a:r>
            <a:r>
              <a:rPr lang="ru-RU" b="1" i="1" dirty="0">
                <a:solidFill>
                  <a:schemeClr val="tx1"/>
                </a:solidFill>
                <a:latin typeface="Times New Roman" panose="02020603050405020304" pitchFamily="18" charset="0"/>
                <a:cs typeface="Times New Roman" panose="02020603050405020304" pitchFamily="18" charset="0"/>
              </a:rPr>
              <a:t> та у ФОП (</a:t>
            </a:r>
            <a:r>
              <a:rPr lang="ru-RU" b="1" i="1" dirty="0" err="1">
                <a:solidFill>
                  <a:schemeClr val="tx1"/>
                </a:solidFill>
                <a:latin typeface="Times New Roman" panose="02020603050405020304" pitchFamily="18" charset="0"/>
                <a:cs typeface="Times New Roman" panose="02020603050405020304" pitchFamily="18" charset="0"/>
              </a:rPr>
              <a:t>які</a:t>
            </a:r>
            <a:r>
              <a:rPr lang="ru-RU" b="1" i="1" dirty="0">
                <a:solidFill>
                  <a:schemeClr val="tx1"/>
                </a:solidFill>
                <a:latin typeface="Times New Roman" panose="02020603050405020304" pitchFamily="18" charset="0"/>
                <a:cs typeface="Times New Roman" panose="02020603050405020304" pitchFamily="18" charset="0"/>
              </a:rPr>
              <a:t> </a:t>
            </a:r>
            <a:r>
              <a:rPr lang="ru-RU" b="1" i="1" dirty="0" err="1">
                <a:solidFill>
                  <a:schemeClr val="tx1"/>
                </a:solidFill>
                <a:latin typeface="Times New Roman" panose="02020603050405020304" pitchFamily="18" charset="0"/>
                <a:cs typeface="Times New Roman" panose="02020603050405020304" pitchFamily="18" charset="0"/>
              </a:rPr>
              <a:t>здійснюють</a:t>
            </a:r>
            <a:r>
              <a:rPr lang="ru-RU" b="1" i="1" dirty="0">
                <a:solidFill>
                  <a:schemeClr val="tx1"/>
                </a:solidFill>
                <a:latin typeface="Times New Roman" panose="02020603050405020304" pitchFamily="18" charset="0"/>
                <a:cs typeface="Times New Roman" panose="02020603050405020304" pitchFamily="18" charset="0"/>
              </a:rPr>
              <a:t> свою </a:t>
            </a:r>
            <a:r>
              <a:rPr lang="ru-RU" b="1" i="1" dirty="0" err="1">
                <a:solidFill>
                  <a:schemeClr val="tx1"/>
                </a:solidFill>
                <a:latin typeface="Times New Roman" panose="02020603050405020304" pitchFamily="18" charset="0"/>
                <a:cs typeface="Times New Roman" panose="02020603050405020304" pitchFamily="18" charset="0"/>
              </a:rPr>
              <a:t>діяльність</a:t>
            </a:r>
            <a:r>
              <a:rPr lang="ru-RU" b="1" i="1" dirty="0">
                <a:solidFill>
                  <a:schemeClr val="tx1"/>
                </a:solidFill>
                <a:latin typeface="Times New Roman" panose="02020603050405020304" pitchFamily="18" charset="0"/>
                <a:cs typeface="Times New Roman" panose="02020603050405020304" pitchFamily="18" charset="0"/>
              </a:rPr>
              <a:t> на </a:t>
            </a:r>
            <a:r>
              <a:rPr lang="ru-RU" b="1" i="1" dirty="0" err="1">
                <a:solidFill>
                  <a:schemeClr val="tx1"/>
                </a:solidFill>
                <a:latin typeface="Times New Roman" panose="02020603050405020304" pitchFamily="18" charset="0"/>
                <a:cs typeface="Times New Roman" panose="02020603050405020304" pitchFamily="18" charset="0"/>
              </a:rPr>
              <a:t>підставі</a:t>
            </a:r>
            <a:r>
              <a:rPr lang="ru-RU" b="1" i="1" dirty="0">
                <a:solidFill>
                  <a:schemeClr val="tx1"/>
                </a:solidFill>
                <a:latin typeface="Times New Roman" panose="02020603050405020304" pitchFamily="18" charset="0"/>
                <a:cs typeface="Times New Roman" panose="02020603050405020304" pitchFamily="18" charset="0"/>
              </a:rPr>
              <a:t> </a:t>
            </a:r>
            <a:r>
              <a:rPr lang="ru-RU" b="1" i="1" dirty="0" err="1">
                <a:solidFill>
                  <a:schemeClr val="tx1"/>
                </a:solidFill>
                <a:latin typeface="Times New Roman" panose="02020603050405020304" pitchFamily="18" charset="0"/>
                <a:cs typeface="Times New Roman" panose="02020603050405020304" pitchFamily="18" charset="0"/>
              </a:rPr>
              <a:t>ліцензії</a:t>
            </a:r>
            <a:r>
              <a:rPr lang="ru-RU" b="1" i="1" dirty="0">
                <a:solidFill>
                  <a:schemeClr val="tx1"/>
                </a:solidFill>
                <a:latin typeface="Times New Roman" panose="02020603050405020304" pitchFamily="18" charset="0"/>
                <a:cs typeface="Times New Roman" panose="02020603050405020304" pitchFamily="18" charset="0"/>
              </a:rPr>
              <a:t>).</a:t>
            </a:r>
            <a:endParaRPr lang="ru-UA" b="1" i="1" dirty="0">
              <a:solidFill>
                <a:schemeClr val="tx1"/>
              </a:solidFill>
              <a:latin typeface="Times New Roman" panose="02020603050405020304" pitchFamily="18" charset="0"/>
              <a:cs typeface="Times New Roman" panose="02020603050405020304" pitchFamily="18" charset="0"/>
            </a:endParaRPr>
          </a:p>
          <a:p>
            <a:endParaRPr lang="ru-UA" sz="1400" dirty="0">
              <a:solidFill>
                <a:schemeClr val="tx1"/>
              </a:solidFill>
            </a:endParaRPr>
          </a:p>
        </p:txBody>
      </p:sp>
      <p:sp>
        <p:nvSpPr>
          <p:cNvPr id="7" name="Місце для вмісту 6">
            <a:extLst>
              <a:ext uri="{FF2B5EF4-FFF2-40B4-BE49-F238E27FC236}">
                <a16:creationId xmlns:a16="http://schemas.microsoft.com/office/drawing/2014/main" id="{49D20420-7EB3-4300-BF9D-61191E721F32}"/>
              </a:ext>
            </a:extLst>
          </p:cNvPr>
          <p:cNvSpPr>
            <a:spLocks noGrp="1"/>
          </p:cNvSpPr>
          <p:nvPr>
            <p:ph sz="half" idx="2"/>
          </p:nvPr>
        </p:nvSpPr>
        <p:spPr>
          <a:xfrm>
            <a:off x="6167720" y="1990165"/>
            <a:ext cx="5880845" cy="4407083"/>
          </a:xfrm>
        </p:spPr>
        <p:txBody>
          <a:bodyPr>
            <a:normAutofit/>
          </a:bodyPr>
          <a:lstStyle/>
          <a:p>
            <a:pPr>
              <a:lnSpc>
                <a:spcPct val="120000"/>
              </a:lnSpc>
              <a:spcBef>
                <a:spcPts val="0"/>
              </a:spcBef>
              <a:spcAft>
                <a:spcPts val="0"/>
              </a:spcAft>
            </a:pPr>
            <a:endParaRPr lang="ru-UA" dirty="0">
              <a:latin typeface="Times New Roman" panose="02020603050405020304" pitchFamily="18" charset="0"/>
              <a:cs typeface="Times New Roman" panose="02020603050405020304" pitchFamily="18" charset="0"/>
            </a:endParaRPr>
          </a:p>
          <a:p>
            <a:endParaRPr lang="uk-UA" sz="5600" dirty="0">
              <a:solidFill>
                <a:schemeClr val="tx1"/>
              </a:solidFill>
            </a:endParaRPr>
          </a:p>
          <a:p>
            <a:endParaRPr lang="ru-UA" dirty="0"/>
          </a:p>
        </p:txBody>
      </p:sp>
      <p:sp>
        <p:nvSpPr>
          <p:cNvPr id="4" name="Місце для дати 3">
            <a:extLst>
              <a:ext uri="{FF2B5EF4-FFF2-40B4-BE49-F238E27FC236}">
                <a16:creationId xmlns:a16="http://schemas.microsoft.com/office/drawing/2014/main" id="{317C4FF7-5BDA-42C3-815B-BE523297E3E0}"/>
              </a:ext>
            </a:extLst>
          </p:cNvPr>
          <p:cNvSpPr>
            <a:spLocks noGrp="1"/>
          </p:cNvSpPr>
          <p:nvPr>
            <p:ph type="dt" sz="half" idx="10"/>
          </p:nvPr>
        </p:nvSpPr>
        <p:spPr/>
        <p:txBody>
          <a:bodyPr/>
          <a:lstStyle/>
          <a:p>
            <a:pPr rtl="0"/>
            <a:fld id="{96F0AF5F-7003-4DD2-8176-01461E5D019D}" type="datetime1">
              <a:rPr lang="uk-UA" smtClean="0"/>
              <a:t>29.05.2025</a:t>
            </a:fld>
            <a:endParaRPr lang="en-US" dirty="0"/>
          </a:p>
        </p:txBody>
      </p:sp>
      <p:sp>
        <p:nvSpPr>
          <p:cNvPr id="3" name="Заголовок 2">
            <a:extLst>
              <a:ext uri="{FF2B5EF4-FFF2-40B4-BE49-F238E27FC236}">
                <a16:creationId xmlns:a16="http://schemas.microsoft.com/office/drawing/2014/main" id="{01FCF4E0-725F-4808-AE9B-637B12A0F3BD}"/>
              </a:ext>
            </a:extLst>
          </p:cNvPr>
          <p:cNvSpPr>
            <a:spLocks noGrp="1"/>
          </p:cNvSpPr>
          <p:nvPr>
            <p:ph type="title"/>
          </p:nvPr>
        </p:nvSpPr>
        <p:spPr>
          <a:xfrm>
            <a:off x="1097280" y="286604"/>
            <a:ext cx="10058400" cy="1219468"/>
          </a:xfrm>
        </p:spPr>
        <p:txBody>
          <a:bodyPr/>
          <a:lstStyle/>
          <a:p>
            <a:pPr algn="ctr"/>
            <a:r>
              <a:rPr lang="uk-UA" b="1" dirty="0"/>
              <a:t>        Медична практика</a:t>
            </a:r>
            <a:endParaRPr lang="ru-UA" b="1" dirty="0"/>
          </a:p>
        </p:txBody>
      </p:sp>
      <p:pic>
        <p:nvPicPr>
          <p:cNvPr id="9" name="Рисунок 8">
            <a:extLst>
              <a:ext uri="{FF2B5EF4-FFF2-40B4-BE49-F238E27FC236}">
                <a16:creationId xmlns:a16="http://schemas.microsoft.com/office/drawing/2014/main" id="{731587B4-46E1-4BDB-AA58-580962C23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961" y="422651"/>
            <a:ext cx="1809750" cy="1409700"/>
          </a:xfrm>
          <a:prstGeom prst="rect">
            <a:avLst/>
          </a:prstGeom>
        </p:spPr>
      </p:pic>
    </p:spTree>
    <p:extLst>
      <p:ext uri="{BB962C8B-B14F-4D97-AF65-F5344CB8AC3E}">
        <p14:creationId xmlns:p14="http://schemas.microsoft.com/office/powerpoint/2010/main" val="224748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a:extLst>
              <a:ext uri="{FF2B5EF4-FFF2-40B4-BE49-F238E27FC236}">
                <a16:creationId xmlns:a16="http://schemas.microsoft.com/office/drawing/2014/main" id="{2E6D6F78-EC17-481B-9ED4-E04D5FC86D48}"/>
              </a:ext>
            </a:extLst>
          </p:cNvPr>
          <p:cNvSpPr>
            <a:spLocks noGrp="1"/>
          </p:cNvSpPr>
          <p:nvPr>
            <p:ph sz="half" idx="1"/>
          </p:nvPr>
        </p:nvSpPr>
        <p:spPr>
          <a:xfrm>
            <a:off x="304799" y="1990165"/>
            <a:ext cx="11519647" cy="4249269"/>
          </a:xfrm>
        </p:spPr>
        <p:txBody>
          <a:bodyPr>
            <a:normAutofit fontScale="40000" lnSpcReduction="20000"/>
          </a:bodyPr>
          <a:lstStyle/>
          <a:p>
            <a:pPr algn="just">
              <a:lnSpc>
                <a:spcPct val="120000"/>
              </a:lnSpc>
              <a:spcBef>
                <a:spcPts val="0"/>
              </a:spcBef>
              <a:spcAft>
                <a:spcPts val="0"/>
              </a:spcAft>
            </a:pPr>
            <a:r>
              <a:rPr lang="ru-RU" sz="2900" dirty="0">
                <a:latin typeface="Times New Roman" panose="02020603050405020304" pitchFamily="18" charset="0"/>
                <a:cs typeface="Times New Roman" panose="02020603050405020304" pitchFamily="18" charset="0"/>
              </a:rPr>
              <a:t>У </a:t>
            </a:r>
            <a:r>
              <a:rPr lang="ru-RU" sz="2900" dirty="0" err="1">
                <a:latin typeface="Times New Roman" panose="02020603050405020304" pitchFamily="18" charset="0"/>
                <a:cs typeface="Times New Roman" panose="02020603050405020304" pitchFamily="18" charset="0"/>
              </a:rPr>
              <a:t>законодавстві</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України</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відсутні</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визначення</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поняття</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інструкторська</a:t>
            </a:r>
            <a:r>
              <a:rPr lang="ru-RU" sz="2900" dirty="0">
                <a:latin typeface="Times New Roman" panose="02020603050405020304" pitchFamily="18" charset="0"/>
                <a:cs typeface="Times New Roman" panose="02020603050405020304" pitchFamily="18" charset="0"/>
              </a:rPr>
              <a:t> та </a:t>
            </a:r>
            <a:r>
              <a:rPr lang="ru-RU" sz="2900" dirty="0" err="1">
                <a:latin typeface="Times New Roman" panose="02020603050405020304" pitchFamily="18" charset="0"/>
                <a:cs typeface="Times New Roman" panose="02020603050405020304" pitchFamily="18" charset="0"/>
              </a:rPr>
              <a:t>суддівська</a:t>
            </a:r>
            <a:r>
              <a:rPr lang="ru-RU" sz="2900" dirty="0">
                <a:latin typeface="Times New Roman" panose="02020603050405020304" pitchFamily="18" charset="0"/>
                <a:cs typeface="Times New Roman" panose="02020603050405020304" pitchFamily="18" charset="0"/>
              </a:rPr>
              <a:t> практика </a:t>
            </a:r>
            <a:r>
              <a:rPr lang="ru-RU" sz="2900" dirty="0" err="1">
                <a:latin typeface="Times New Roman" panose="02020603050405020304" pitchFamily="18" charset="0"/>
                <a:cs typeface="Times New Roman" panose="02020603050405020304" pitchFamily="18" charset="0"/>
              </a:rPr>
              <a:t>зі</a:t>
            </a:r>
            <a:r>
              <a:rPr lang="ru-RU" sz="2900" dirty="0">
                <a:latin typeface="Times New Roman" panose="02020603050405020304" pitchFamily="18" charset="0"/>
                <a:cs typeface="Times New Roman" panose="02020603050405020304" pitchFamily="18" charset="0"/>
              </a:rPr>
              <a:t> спорту». </a:t>
            </a:r>
            <a:r>
              <a:rPr lang="ru-RU" sz="2900" dirty="0" err="1">
                <a:latin typeface="Times New Roman" panose="02020603050405020304" pitchFamily="18" charset="0"/>
                <a:cs typeface="Times New Roman" panose="02020603050405020304" pitchFamily="18" charset="0"/>
              </a:rPr>
              <a:t>Проте</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зазначені</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види</a:t>
            </a:r>
            <a:r>
              <a:rPr lang="ru-RU" sz="2900" dirty="0">
                <a:latin typeface="Times New Roman" panose="02020603050405020304" pitchFamily="18" charset="0"/>
                <a:cs typeface="Times New Roman" panose="02020603050405020304" pitchFamily="18" charset="0"/>
              </a:rPr>
              <a:t> практики </a:t>
            </a:r>
            <a:r>
              <a:rPr lang="ru-RU" sz="2900" dirty="0" err="1">
                <a:latin typeface="Times New Roman" panose="02020603050405020304" pitchFamily="18" charset="0"/>
                <a:cs typeface="Times New Roman" panose="02020603050405020304" pitchFamily="18" charset="0"/>
              </a:rPr>
              <a:t>тісно</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пов’язані</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зі</a:t>
            </a:r>
            <a:r>
              <a:rPr lang="ru-RU" sz="2900" dirty="0">
                <a:latin typeface="Times New Roman" panose="02020603050405020304" pitchFamily="18" charset="0"/>
                <a:cs typeface="Times New Roman" panose="02020603050405020304" pitchFamily="18" charset="0"/>
              </a:rPr>
              <a:t> спортивно-</a:t>
            </a:r>
            <a:r>
              <a:rPr lang="ru-RU" sz="2900" dirty="0" err="1">
                <a:latin typeface="Times New Roman" panose="02020603050405020304" pitchFamily="18" charset="0"/>
                <a:cs typeface="Times New Roman" panose="02020603050405020304" pitchFamily="18" charset="0"/>
              </a:rPr>
              <a:t>тренувальною</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діяльністю</a:t>
            </a:r>
            <a:r>
              <a:rPr lang="ru-RU" sz="2900" dirty="0">
                <a:latin typeface="Times New Roman" panose="02020603050405020304" pitchFamily="18" charset="0"/>
                <a:cs typeface="Times New Roman" panose="02020603050405020304" pitchFamily="18" charset="0"/>
              </a:rPr>
              <a:t>.</a:t>
            </a:r>
          </a:p>
          <a:p>
            <a:pPr algn="just">
              <a:lnSpc>
                <a:spcPct val="120000"/>
              </a:lnSpc>
              <a:spcBef>
                <a:spcPts val="0"/>
              </a:spcBef>
              <a:spcAft>
                <a:spcPts val="0"/>
              </a:spcAft>
            </a:pPr>
            <a:endParaRPr lang="ru-UA" sz="2900" dirty="0">
              <a:latin typeface="Times New Roman" panose="02020603050405020304" pitchFamily="18" charset="0"/>
              <a:cs typeface="Times New Roman" panose="02020603050405020304" pitchFamily="18" charset="0"/>
            </a:endParaRPr>
          </a:p>
          <a:p>
            <a:pPr algn="just">
              <a:lnSpc>
                <a:spcPct val="120000"/>
              </a:lnSpc>
              <a:spcBef>
                <a:spcPts val="0"/>
              </a:spcBef>
              <a:spcAft>
                <a:spcPts val="0"/>
              </a:spcAft>
            </a:pPr>
            <a:r>
              <a:rPr lang="ru-RU" sz="2900" b="1" i="1" dirty="0" err="1">
                <a:latin typeface="Times New Roman" panose="02020603050405020304" pitchFamily="18" charset="0"/>
                <a:cs typeface="Times New Roman" panose="02020603050405020304" pitchFamily="18" charset="0"/>
              </a:rPr>
              <a:t>Спортивні</a:t>
            </a:r>
            <a:r>
              <a:rPr lang="ru-RU" sz="2900" b="1" i="1" dirty="0">
                <a:latin typeface="Times New Roman" panose="02020603050405020304" pitchFamily="18" charset="0"/>
                <a:cs typeface="Times New Roman" panose="02020603050405020304" pitchFamily="18" charset="0"/>
              </a:rPr>
              <a:t> </a:t>
            </a:r>
            <a:r>
              <a:rPr lang="ru-RU" sz="2900" b="1" i="1" dirty="0" err="1">
                <a:latin typeface="Times New Roman" panose="02020603050405020304" pitchFamily="18" charset="0"/>
                <a:cs typeface="Times New Roman" panose="02020603050405020304" pitchFamily="18" charset="0"/>
              </a:rPr>
              <a:t>судді</a:t>
            </a:r>
            <a:r>
              <a:rPr lang="ru-RU" sz="2900" b="1" i="1" dirty="0">
                <a:latin typeface="Times New Roman" panose="02020603050405020304" pitchFamily="18" charset="0"/>
                <a:cs typeface="Times New Roman" panose="02020603050405020304" pitchFamily="18" charset="0"/>
              </a:rPr>
              <a:t> </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це</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фізичні</a:t>
            </a:r>
            <a:r>
              <a:rPr lang="ru-RU" sz="2900" dirty="0">
                <a:latin typeface="Times New Roman" panose="02020603050405020304" pitchFamily="18" charset="0"/>
                <a:cs typeface="Times New Roman" panose="02020603050405020304" pitchFamily="18" charset="0"/>
              </a:rPr>
              <a:t> особи, </a:t>
            </a:r>
            <a:r>
              <a:rPr lang="ru-RU" sz="2900" dirty="0" err="1">
                <a:latin typeface="Times New Roman" panose="02020603050405020304" pitchFamily="18" charset="0"/>
                <a:cs typeface="Times New Roman" panose="02020603050405020304" pitchFamily="18" charset="0"/>
              </a:rPr>
              <a:t>які</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пройшли</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спеціальну</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підготовку</a:t>
            </a:r>
            <a:r>
              <a:rPr lang="ru-RU" sz="2900" dirty="0">
                <a:latin typeface="Times New Roman" panose="02020603050405020304" pitchFamily="18" charset="0"/>
                <a:cs typeface="Times New Roman" panose="02020603050405020304" pitchFamily="18" charset="0"/>
              </a:rPr>
              <a:t> та </a:t>
            </a:r>
            <a:r>
              <a:rPr lang="ru-RU" sz="2900" dirty="0" err="1">
                <a:latin typeface="Times New Roman" panose="02020603050405020304" pitchFamily="18" charset="0"/>
                <a:cs typeface="Times New Roman" panose="02020603050405020304" pitchFamily="18" charset="0"/>
              </a:rPr>
              <a:t>отримали</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відповідну</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кваліфікаційну</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категорію</a:t>
            </a:r>
            <a:r>
              <a:rPr lang="ru-RU" sz="2900" dirty="0">
                <a:latin typeface="Times New Roman" panose="02020603050405020304" pitchFamily="18" charset="0"/>
                <a:cs typeface="Times New Roman" panose="02020603050405020304" pitchFamily="18" charset="0"/>
              </a:rPr>
              <a:t>, та </a:t>
            </a:r>
            <a:r>
              <a:rPr lang="ru-RU" sz="2900" dirty="0" err="1">
                <a:latin typeface="Times New Roman" panose="02020603050405020304" pitchFamily="18" charset="0"/>
                <a:cs typeface="Times New Roman" panose="02020603050405020304" pitchFamily="18" charset="0"/>
              </a:rPr>
              <a:t>уповноважені</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забезпечувати</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дотримання</a:t>
            </a:r>
            <a:r>
              <a:rPr lang="ru-RU" sz="2900" dirty="0">
                <a:latin typeface="Times New Roman" panose="02020603050405020304" pitchFamily="18" charset="0"/>
                <a:cs typeface="Times New Roman" panose="02020603050405020304" pitchFamily="18" charset="0"/>
              </a:rPr>
              <a:t> правил </a:t>
            </a:r>
            <a:r>
              <a:rPr lang="ru-RU" sz="2900" dirty="0" err="1">
                <a:latin typeface="Times New Roman" panose="02020603050405020304" pitchFamily="18" charset="0"/>
                <a:cs typeface="Times New Roman" panose="02020603050405020304" pitchFamily="18" charset="0"/>
              </a:rPr>
              <a:t>спортивних</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змагань</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положень</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регламентів</a:t>
            </a:r>
            <a:r>
              <a:rPr lang="ru-RU" sz="2900" dirty="0">
                <a:latin typeface="Times New Roman" panose="02020603050405020304" pitchFamily="18" charset="0"/>
                <a:cs typeface="Times New Roman" panose="02020603050405020304" pitchFamily="18" charset="0"/>
              </a:rPr>
              <a:t>) про </a:t>
            </a:r>
            <a:r>
              <a:rPr lang="ru-RU" sz="2900" dirty="0" err="1">
                <a:latin typeface="Times New Roman" panose="02020603050405020304" pitchFamily="18" charset="0"/>
                <a:cs typeface="Times New Roman" panose="02020603050405020304" pitchFamily="18" charset="0"/>
              </a:rPr>
              <a:t>змагання</a:t>
            </a:r>
            <a:r>
              <a:rPr lang="ru-RU" sz="2900" dirty="0">
                <a:latin typeface="Times New Roman" panose="02020603050405020304" pitchFamily="18" charset="0"/>
                <a:cs typeface="Times New Roman" panose="02020603050405020304" pitchFamily="18" charset="0"/>
              </a:rPr>
              <a:t>, а </a:t>
            </a:r>
            <a:r>
              <a:rPr lang="ru-RU" sz="2900" dirty="0" err="1">
                <a:latin typeface="Times New Roman" panose="02020603050405020304" pitchFamily="18" charset="0"/>
                <a:cs typeface="Times New Roman" panose="02020603050405020304" pitchFamily="18" charset="0"/>
              </a:rPr>
              <a:t>також</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забезпечувати</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достовірність</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зафіксованих</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результатів</a:t>
            </a:r>
            <a:r>
              <a:rPr lang="ru-RU" sz="2900" dirty="0">
                <a:latin typeface="Times New Roman" panose="02020603050405020304" pitchFamily="18" charset="0"/>
                <a:cs typeface="Times New Roman" panose="02020603050405020304" pitchFamily="18" charset="0"/>
              </a:rPr>
              <a:t> (ч. 1 ст. 41 Закону </a:t>
            </a:r>
            <a:r>
              <a:rPr lang="ru-RU" sz="2900" dirty="0" err="1">
                <a:latin typeface="Times New Roman" panose="02020603050405020304" pitchFamily="18" charset="0"/>
                <a:cs typeface="Times New Roman" panose="02020603050405020304" pitchFamily="18" charset="0"/>
              </a:rPr>
              <a:t>України</a:t>
            </a:r>
            <a:r>
              <a:rPr lang="ru-RU" sz="2900" dirty="0">
                <a:latin typeface="Times New Roman" panose="02020603050405020304" pitchFamily="18" charset="0"/>
                <a:cs typeface="Times New Roman" panose="02020603050405020304" pitchFamily="18" charset="0"/>
              </a:rPr>
              <a:t> «Про </a:t>
            </a:r>
            <a:r>
              <a:rPr lang="ru-RU" sz="2900" dirty="0" err="1">
                <a:latin typeface="Times New Roman" panose="02020603050405020304" pitchFamily="18" charset="0"/>
                <a:cs typeface="Times New Roman" panose="02020603050405020304" pitchFamily="18" charset="0"/>
              </a:rPr>
              <a:t>фізичну</a:t>
            </a:r>
            <a:r>
              <a:rPr lang="ru-RU" sz="2900" dirty="0">
                <a:latin typeface="Times New Roman" panose="02020603050405020304" pitchFamily="18" charset="0"/>
                <a:cs typeface="Times New Roman" panose="02020603050405020304" pitchFamily="18" charset="0"/>
              </a:rPr>
              <a:t> культуру і спорт»).</a:t>
            </a:r>
          </a:p>
          <a:p>
            <a:pPr algn="just">
              <a:lnSpc>
                <a:spcPct val="120000"/>
              </a:lnSpc>
              <a:spcBef>
                <a:spcPts val="0"/>
              </a:spcBef>
              <a:spcAft>
                <a:spcPts val="0"/>
              </a:spcAft>
            </a:pPr>
            <a:endParaRPr lang="ru-RU" sz="2900" dirty="0">
              <a:latin typeface="Times New Roman" panose="02020603050405020304" pitchFamily="18" charset="0"/>
              <a:cs typeface="Times New Roman" panose="02020603050405020304" pitchFamily="18" charset="0"/>
            </a:endParaRPr>
          </a:p>
          <a:p>
            <a:pPr algn="just">
              <a:lnSpc>
                <a:spcPct val="120000"/>
              </a:lnSpc>
              <a:spcBef>
                <a:spcPts val="0"/>
              </a:spcBef>
              <a:spcAft>
                <a:spcPts val="0"/>
              </a:spcAft>
            </a:pPr>
            <a:r>
              <a:rPr lang="ru-RU" sz="2900" b="1" dirty="0" err="1">
                <a:latin typeface="Times New Roman" panose="02020603050405020304" pitchFamily="18" charset="0"/>
                <a:cs typeface="Times New Roman" panose="02020603050405020304" pitchFamily="18" charset="0"/>
              </a:rPr>
              <a:t>Основними</a:t>
            </a:r>
            <a:r>
              <a:rPr lang="ru-RU" sz="2900" b="1" dirty="0">
                <a:latin typeface="Times New Roman" panose="02020603050405020304" pitchFamily="18" charset="0"/>
                <a:cs typeface="Times New Roman" panose="02020603050405020304" pitchFamily="18" charset="0"/>
              </a:rPr>
              <a:t> </a:t>
            </a:r>
            <a:r>
              <a:rPr lang="ru-RU" sz="2900" b="1" dirty="0" err="1">
                <a:latin typeface="Times New Roman" panose="02020603050405020304" pitchFamily="18" charset="0"/>
                <a:cs typeface="Times New Roman" panose="02020603050405020304" pitchFamily="18" charset="0"/>
              </a:rPr>
              <a:t>завданнями</a:t>
            </a:r>
            <a:r>
              <a:rPr lang="ru-RU" sz="2900" b="1" dirty="0">
                <a:latin typeface="Times New Roman" panose="02020603050405020304" pitchFamily="18" charset="0"/>
                <a:cs typeface="Times New Roman" panose="02020603050405020304" pitchFamily="18" charset="0"/>
              </a:rPr>
              <a:t> та </a:t>
            </a:r>
            <a:r>
              <a:rPr lang="ru-RU" sz="2900" b="1" dirty="0" err="1">
                <a:latin typeface="Times New Roman" panose="02020603050405020304" pitchFamily="18" charset="0"/>
                <a:cs typeface="Times New Roman" panose="02020603050405020304" pitchFamily="18" charset="0"/>
              </a:rPr>
              <a:t>обов’язками</a:t>
            </a:r>
            <a:r>
              <a:rPr lang="ru-RU" sz="2900" b="1" dirty="0">
                <a:latin typeface="Times New Roman" panose="02020603050405020304" pitchFamily="18" charset="0"/>
                <a:cs typeface="Times New Roman" panose="02020603050405020304" pitchFamily="18" charset="0"/>
              </a:rPr>
              <a:t> </a:t>
            </a:r>
            <a:r>
              <a:rPr lang="ru-RU" sz="2900" b="1" dirty="0" err="1">
                <a:latin typeface="Times New Roman" panose="02020603050405020304" pitchFamily="18" charset="0"/>
                <a:cs typeface="Times New Roman" panose="02020603050405020304" pitchFamily="18" charset="0"/>
              </a:rPr>
              <a:t>судді</a:t>
            </a:r>
            <a:r>
              <a:rPr lang="ru-RU" sz="2900" b="1" dirty="0">
                <a:latin typeface="Times New Roman" panose="02020603050405020304" pitchFamily="18" charset="0"/>
                <a:cs typeface="Times New Roman" panose="02020603050405020304" pitchFamily="18" charset="0"/>
              </a:rPr>
              <a:t> з виду спорту </a:t>
            </a:r>
            <a:r>
              <a:rPr lang="ru-RU" sz="2900" b="1" dirty="0" err="1">
                <a:latin typeface="Times New Roman" panose="02020603050405020304" pitchFamily="18" charset="0"/>
                <a:cs typeface="Times New Roman" panose="02020603050405020304" pitchFamily="18" charset="0"/>
              </a:rPr>
              <a:t>визначено</a:t>
            </a:r>
            <a:r>
              <a:rPr lang="ru-RU" sz="2900" b="1" dirty="0">
                <a:latin typeface="Times New Roman" panose="02020603050405020304" pitchFamily="18" charset="0"/>
                <a:cs typeface="Times New Roman" panose="02020603050405020304" pitchFamily="18" charset="0"/>
              </a:rPr>
              <a:t>:</a:t>
            </a:r>
            <a:endParaRPr lang="ru-UA" sz="2900" b="1" dirty="0">
              <a:latin typeface="Times New Roman" panose="02020603050405020304" pitchFamily="18" charset="0"/>
              <a:cs typeface="Times New Roman" panose="02020603050405020304" pitchFamily="18" charset="0"/>
            </a:endParaRPr>
          </a:p>
          <a:p>
            <a:pPr lvl="0" algn="just">
              <a:lnSpc>
                <a:spcPct val="120000"/>
              </a:lnSpc>
              <a:spcBef>
                <a:spcPts val="0"/>
              </a:spcBef>
              <a:spcAft>
                <a:spcPts val="0"/>
              </a:spcAft>
            </a:pPr>
            <a:r>
              <a:rPr lang="ru-RU" sz="2900" dirty="0">
                <a:latin typeface="Times New Roman" panose="02020603050405020304" pitchFamily="18" charset="0"/>
                <a:cs typeface="Times New Roman" panose="02020603050405020304" pitchFamily="18" charset="0"/>
              </a:rPr>
              <a:t>* участь у </a:t>
            </a:r>
            <a:r>
              <a:rPr lang="ru-RU" sz="2900" dirty="0" err="1">
                <a:latin typeface="Times New Roman" panose="02020603050405020304" pitchFamily="18" charset="0"/>
                <a:cs typeface="Times New Roman" panose="02020603050405020304" pitchFamily="18" charset="0"/>
              </a:rPr>
              <a:t>впровадженні</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системи</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взаємозв’язків</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застосування</a:t>
            </a:r>
            <a:r>
              <a:rPr lang="ru-RU" sz="2900" dirty="0">
                <a:latin typeface="Times New Roman" panose="02020603050405020304" pitchFamily="18" charset="0"/>
                <a:cs typeface="Times New Roman" panose="02020603050405020304" pitchFamily="18" charset="0"/>
              </a:rPr>
              <a:t> і </a:t>
            </a:r>
            <a:r>
              <a:rPr lang="ru-RU" sz="2900" dirty="0" err="1">
                <a:latin typeface="Times New Roman" panose="02020603050405020304" pitchFamily="18" charset="0"/>
                <a:cs typeface="Times New Roman" panose="02020603050405020304" pitchFamily="18" charset="0"/>
              </a:rPr>
              <a:t>підтримка</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її</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відповідно</a:t>
            </a:r>
            <a:r>
              <a:rPr lang="ru-RU" sz="2900" dirty="0">
                <a:latin typeface="Times New Roman" panose="02020603050405020304" pitchFamily="18" charset="0"/>
                <a:cs typeface="Times New Roman" panose="02020603050405020304" pitchFamily="18" charset="0"/>
              </a:rPr>
              <a:t> до </a:t>
            </a:r>
            <a:r>
              <a:rPr lang="ru-RU" sz="2900" dirty="0" err="1">
                <a:latin typeface="Times New Roman" panose="02020603050405020304" pitchFamily="18" charset="0"/>
                <a:cs typeface="Times New Roman" panose="02020603050405020304" pitchFamily="18" charset="0"/>
              </a:rPr>
              <a:t>встановлених</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вимог</a:t>
            </a:r>
            <a:r>
              <a:rPr lang="ru-RU" sz="2900" dirty="0">
                <a:latin typeface="Times New Roman" panose="02020603050405020304" pitchFamily="18" charset="0"/>
                <a:cs typeface="Times New Roman" panose="02020603050405020304" pitchFamily="18" charset="0"/>
              </a:rPr>
              <a:t> і порядку, </a:t>
            </a:r>
            <a:r>
              <a:rPr lang="ru-RU" sz="2900" dirty="0" err="1">
                <a:latin typeface="Times New Roman" panose="02020603050405020304" pitchFamily="18" charset="0"/>
                <a:cs typeface="Times New Roman" panose="02020603050405020304" pitchFamily="18" charset="0"/>
              </a:rPr>
              <a:t>які</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забезпечують</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координацію</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внутрішньої</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управлінської</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діяльності</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між</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керівником</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федерації</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президією</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виконкомом</a:t>
            </a:r>
            <a:r>
              <a:rPr lang="ru-RU" sz="2900" dirty="0">
                <a:latin typeface="Times New Roman" panose="02020603050405020304" pitchFamily="18" charset="0"/>
                <a:cs typeface="Times New Roman" panose="02020603050405020304" pitchFamily="18" charset="0"/>
              </a:rPr>
              <a:t>, членами </a:t>
            </a:r>
            <a:r>
              <a:rPr lang="ru-RU" sz="2900" dirty="0" err="1">
                <a:latin typeface="Times New Roman" panose="02020603050405020304" pitchFamily="18" charset="0"/>
                <a:cs typeface="Times New Roman" panose="02020603050405020304" pitchFamily="18" charset="0"/>
              </a:rPr>
              <a:t>федерації</a:t>
            </a:r>
            <a:r>
              <a:rPr lang="ru-RU" sz="2900" dirty="0">
                <a:latin typeface="Times New Roman" panose="02020603050405020304" pitchFamily="18" charset="0"/>
                <a:cs typeface="Times New Roman" panose="02020603050405020304" pitchFamily="18" charset="0"/>
              </a:rPr>
              <a:t>, а </a:t>
            </a:r>
            <a:r>
              <a:rPr lang="ru-RU" sz="2900" dirty="0" err="1">
                <a:latin typeface="Times New Roman" panose="02020603050405020304" pitchFamily="18" charset="0"/>
                <a:cs typeface="Times New Roman" panose="02020603050405020304" pitchFamily="18" charset="0"/>
              </a:rPr>
              <a:t>також</a:t>
            </a:r>
            <a:r>
              <a:rPr lang="ru-RU" sz="2900" dirty="0">
                <a:latin typeface="Times New Roman" panose="02020603050405020304" pitchFamily="18" charset="0"/>
                <a:cs typeface="Times New Roman" panose="02020603050405020304" pitchFamily="18" charset="0"/>
              </a:rPr>
              <a:t> систему </a:t>
            </a:r>
            <a:r>
              <a:rPr lang="ru-RU" sz="2900" dirty="0" err="1">
                <a:latin typeface="Times New Roman" panose="02020603050405020304" pitchFamily="18" charset="0"/>
                <a:cs typeface="Times New Roman" panose="02020603050405020304" pitchFamily="18" charset="0"/>
              </a:rPr>
              <a:t>взаємовідносин</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керівника</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федерації</a:t>
            </a:r>
            <a:r>
              <a:rPr lang="ru-RU" sz="2900" dirty="0">
                <a:latin typeface="Times New Roman" panose="02020603050405020304" pitchFamily="18" charset="0"/>
                <a:cs typeface="Times New Roman" panose="02020603050405020304" pitchFamily="18" charset="0"/>
              </a:rPr>
              <a:t> з </a:t>
            </a:r>
            <a:r>
              <a:rPr lang="ru-RU" sz="2900" dirty="0" err="1">
                <a:latin typeface="Times New Roman" panose="02020603050405020304" pitchFamily="18" charset="0"/>
                <a:cs typeface="Times New Roman" panose="02020603050405020304" pitchFamily="18" charset="0"/>
              </a:rPr>
              <a:t>представниками</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інших</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організацій</a:t>
            </a:r>
            <a:r>
              <a:rPr lang="ru-RU" sz="2900" dirty="0">
                <a:latin typeface="Times New Roman" panose="02020603050405020304" pitchFamily="18" charset="0"/>
                <a:cs typeface="Times New Roman" panose="02020603050405020304" pitchFamily="18" charset="0"/>
              </a:rPr>
              <a:t>;</a:t>
            </a:r>
            <a:endParaRPr lang="ru-UA" sz="2900" dirty="0">
              <a:latin typeface="Times New Roman" panose="02020603050405020304" pitchFamily="18" charset="0"/>
              <a:cs typeface="Times New Roman" panose="02020603050405020304" pitchFamily="18" charset="0"/>
            </a:endParaRPr>
          </a:p>
          <a:p>
            <a:pPr lvl="0" algn="just">
              <a:lnSpc>
                <a:spcPct val="120000"/>
              </a:lnSpc>
              <a:spcBef>
                <a:spcPts val="0"/>
              </a:spcBef>
              <a:spcAft>
                <a:spcPts val="0"/>
              </a:spcAft>
            </a:pP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організація</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роботи</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щодо</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виконання</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рішень</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керівних</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органів</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федерації</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які</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стосуються</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завдань</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визначених</a:t>
            </a:r>
            <a:r>
              <a:rPr lang="ru-RU" sz="2900" dirty="0">
                <a:latin typeface="Times New Roman" panose="02020603050405020304" pitchFamily="18" charset="0"/>
                <a:cs typeface="Times New Roman" panose="02020603050405020304" pitchFamily="18" charset="0"/>
              </a:rPr>
              <a:t> статутом, та </a:t>
            </a:r>
            <a:r>
              <a:rPr lang="ru-RU" sz="2900" dirty="0" err="1">
                <a:latin typeface="Times New Roman" panose="02020603050405020304" pitchFamily="18" charset="0"/>
                <a:cs typeface="Times New Roman" panose="02020603050405020304" pitchFamily="18" charset="0"/>
              </a:rPr>
              <a:t>інших</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питань</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що</a:t>
            </a:r>
            <a:r>
              <a:rPr lang="ru-RU" sz="2900" dirty="0">
                <a:latin typeface="Times New Roman" panose="02020603050405020304" pitchFamily="18" charset="0"/>
                <a:cs typeface="Times New Roman" panose="02020603050405020304" pitchFamily="18" charset="0"/>
              </a:rPr>
              <a:t> не </a:t>
            </a:r>
            <a:r>
              <a:rPr lang="ru-RU" sz="2900" dirty="0" err="1">
                <a:latin typeface="Times New Roman" panose="02020603050405020304" pitchFamily="18" charset="0"/>
                <a:cs typeface="Times New Roman" panose="02020603050405020304" pitchFamily="18" charset="0"/>
              </a:rPr>
              <a:t>суперечать</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статутній</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діяльності</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федерації</a:t>
            </a:r>
            <a:r>
              <a:rPr lang="ru-RU" sz="2900" dirty="0">
                <a:latin typeface="Times New Roman" panose="02020603050405020304" pitchFamily="18" charset="0"/>
                <a:cs typeface="Times New Roman" panose="02020603050405020304" pitchFamily="18" charset="0"/>
              </a:rPr>
              <a:t>;</a:t>
            </a:r>
            <a:endParaRPr lang="ru-UA" sz="2900" dirty="0">
              <a:latin typeface="Times New Roman" panose="02020603050405020304" pitchFamily="18" charset="0"/>
              <a:cs typeface="Times New Roman" panose="02020603050405020304" pitchFamily="18" charset="0"/>
            </a:endParaRPr>
          </a:p>
          <a:p>
            <a:pPr lvl="0" algn="just">
              <a:lnSpc>
                <a:spcPct val="120000"/>
              </a:lnSpc>
              <a:spcBef>
                <a:spcPts val="0"/>
              </a:spcBef>
              <a:spcAft>
                <a:spcPts val="0"/>
              </a:spcAft>
            </a:pP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доведення</a:t>
            </a:r>
            <a:r>
              <a:rPr lang="ru-RU" sz="2900" dirty="0">
                <a:latin typeface="Times New Roman" panose="02020603050405020304" pitchFamily="18" charset="0"/>
                <a:cs typeface="Times New Roman" panose="02020603050405020304" pitchFamily="18" charset="0"/>
              </a:rPr>
              <a:t> до </a:t>
            </a:r>
            <a:r>
              <a:rPr lang="ru-RU" sz="2900" dirty="0" err="1">
                <a:latin typeface="Times New Roman" panose="02020603050405020304" pitchFamily="18" charset="0"/>
                <a:cs typeface="Times New Roman" panose="02020603050405020304" pitchFamily="18" charset="0"/>
              </a:rPr>
              <a:t>відома</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всіх</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зацікавлених</a:t>
            </a:r>
            <a:r>
              <a:rPr lang="ru-RU" sz="2900" dirty="0">
                <a:latin typeface="Times New Roman" panose="02020603050405020304" pitchFamily="18" charset="0"/>
                <a:cs typeface="Times New Roman" panose="02020603050405020304" pitchFamily="18" charset="0"/>
              </a:rPr>
              <a:t> служб, </a:t>
            </a:r>
            <a:r>
              <a:rPr lang="ru-RU" sz="2900" dirty="0" err="1">
                <a:latin typeface="Times New Roman" panose="02020603050405020304" pitchFamily="18" charset="0"/>
                <a:cs typeface="Times New Roman" panose="02020603050405020304" pitchFamily="18" charset="0"/>
              </a:rPr>
              <a:t>сторонніх</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організацій</a:t>
            </a:r>
            <a:r>
              <a:rPr lang="ru-RU" sz="2900" dirty="0">
                <a:latin typeface="Times New Roman" panose="02020603050405020304" pitchFamily="18" charset="0"/>
                <a:cs typeface="Times New Roman" panose="02020603050405020304" pitchFamily="18" charset="0"/>
              </a:rPr>
              <a:t> та </a:t>
            </a:r>
            <a:r>
              <a:rPr lang="ru-RU" sz="2900" dirty="0" err="1">
                <a:latin typeface="Times New Roman" panose="02020603050405020304" pitchFamily="18" charset="0"/>
                <a:cs typeface="Times New Roman" panose="02020603050405020304" pitchFamily="18" charset="0"/>
              </a:rPr>
              <a:t>окремих</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осіб</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змісту</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протоколів</a:t>
            </a:r>
            <a:r>
              <a:rPr lang="ru-RU" sz="2900" dirty="0">
                <a:latin typeface="Times New Roman" panose="02020603050405020304" pitchFamily="18" charset="0"/>
                <a:cs typeface="Times New Roman" panose="02020603050405020304" pitchFamily="18" charset="0"/>
              </a:rPr>
              <a:t> та </a:t>
            </a:r>
            <a:r>
              <a:rPr lang="ru-RU" sz="2900" dirty="0" err="1">
                <a:latin typeface="Times New Roman" panose="02020603050405020304" pitchFamily="18" charset="0"/>
                <a:cs typeface="Times New Roman" panose="02020603050405020304" pitchFamily="18" charset="0"/>
              </a:rPr>
              <a:t>прийнятих</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рішень</a:t>
            </a:r>
            <a:r>
              <a:rPr lang="ru-RU" sz="2900" dirty="0">
                <a:latin typeface="Times New Roman" panose="02020603050405020304" pitchFamily="18" charset="0"/>
                <a:cs typeface="Times New Roman" panose="02020603050405020304" pitchFamily="18" charset="0"/>
              </a:rPr>
              <a:t>;</a:t>
            </a:r>
            <a:endParaRPr lang="ru-UA" sz="2900" dirty="0">
              <a:latin typeface="Times New Roman" panose="02020603050405020304" pitchFamily="18" charset="0"/>
              <a:cs typeface="Times New Roman" panose="02020603050405020304" pitchFamily="18" charset="0"/>
            </a:endParaRPr>
          </a:p>
          <a:p>
            <a:pPr lvl="0" algn="just">
              <a:lnSpc>
                <a:spcPct val="120000"/>
              </a:lnSpc>
              <a:spcBef>
                <a:spcPts val="0"/>
              </a:spcBef>
              <a:spcAft>
                <a:spcPts val="0"/>
              </a:spcAft>
            </a:pPr>
            <a:r>
              <a:rPr lang="ru-RU" sz="2900" dirty="0" err="1">
                <a:latin typeface="Times New Roman" panose="02020603050405020304" pitchFamily="18" charset="0"/>
                <a:cs typeface="Times New Roman" panose="02020603050405020304" pitchFamily="18" charset="0"/>
              </a:rPr>
              <a:t>обробка</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інформації</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аналіз</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ведення</a:t>
            </a:r>
            <a:r>
              <a:rPr lang="ru-RU" sz="2900" dirty="0">
                <a:latin typeface="Times New Roman" panose="02020603050405020304" pitchFamily="18" charset="0"/>
                <a:cs typeface="Times New Roman" panose="02020603050405020304" pitchFamily="18" charset="0"/>
              </a:rPr>
              <a:t> та </a:t>
            </a:r>
            <a:r>
              <a:rPr lang="ru-RU" sz="2900" dirty="0" err="1">
                <a:latin typeface="Times New Roman" panose="02020603050405020304" pitchFamily="18" charset="0"/>
                <a:cs typeface="Times New Roman" panose="02020603050405020304" pitchFamily="18" charset="0"/>
              </a:rPr>
              <a:t>зберігання</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поточних</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документів</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протоколів</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засідань</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керівних</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органів</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федерації</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постійних</a:t>
            </a:r>
            <a:r>
              <a:rPr lang="ru-RU" sz="2900" dirty="0">
                <a:latin typeface="Times New Roman" panose="02020603050405020304" pitchFamily="18" charset="0"/>
                <a:cs typeface="Times New Roman" panose="02020603050405020304" pitchFamily="18" charset="0"/>
              </a:rPr>
              <a:t> та </a:t>
            </a:r>
            <a:r>
              <a:rPr lang="ru-RU" sz="2900" dirty="0" err="1">
                <a:latin typeface="Times New Roman" panose="02020603050405020304" pitchFamily="18" charset="0"/>
                <a:cs typeface="Times New Roman" panose="02020603050405020304" pitchFamily="18" charset="0"/>
              </a:rPr>
              <a:t>тимчасових</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комітетів</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інших</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документів</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федерації</a:t>
            </a:r>
            <a:r>
              <a:rPr lang="ru-RU" sz="2900" dirty="0">
                <a:latin typeface="Times New Roman" panose="02020603050405020304" pitchFamily="18" charset="0"/>
                <a:cs typeface="Times New Roman" panose="02020603050405020304" pitchFamily="18" charset="0"/>
              </a:rPr>
              <a:t>;</a:t>
            </a:r>
            <a:endParaRPr lang="ru-UA" sz="2900" dirty="0">
              <a:latin typeface="Times New Roman" panose="02020603050405020304" pitchFamily="18" charset="0"/>
              <a:cs typeface="Times New Roman" panose="02020603050405020304" pitchFamily="18" charset="0"/>
            </a:endParaRPr>
          </a:p>
          <a:p>
            <a:pPr lvl="0" algn="just">
              <a:lnSpc>
                <a:spcPct val="120000"/>
              </a:lnSpc>
              <a:spcBef>
                <a:spcPts val="0"/>
              </a:spcBef>
              <a:spcAft>
                <a:spcPts val="0"/>
              </a:spcAft>
            </a:pP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забезпечення</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інформаційного</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зв’язку</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між</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федерацією</a:t>
            </a:r>
            <a:r>
              <a:rPr lang="ru-RU" sz="2900" dirty="0">
                <a:latin typeface="Times New Roman" panose="02020603050405020304" pitchFamily="18" charset="0"/>
                <a:cs typeface="Times New Roman" panose="02020603050405020304" pitchFamily="18" charset="0"/>
              </a:rPr>
              <a:t> та </a:t>
            </a:r>
            <a:r>
              <a:rPr lang="ru-RU" sz="2900" dirty="0" err="1">
                <a:latin typeface="Times New Roman" panose="02020603050405020304" pitchFamily="18" charset="0"/>
                <a:cs typeface="Times New Roman" panose="02020603050405020304" pitchFamily="18" charset="0"/>
              </a:rPr>
              <a:t>її</a:t>
            </a:r>
            <a:r>
              <a:rPr lang="ru-RU" sz="2900" dirty="0">
                <a:latin typeface="Times New Roman" panose="02020603050405020304" pitchFamily="18" charset="0"/>
                <a:cs typeface="Times New Roman" panose="02020603050405020304" pitchFamily="18" charset="0"/>
              </a:rPr>
              <a:t> членами, </a:t>
            </a:r>
            <a:r>
              <a:rPr lang="ru-RU" sz="2900" dirty="0" err="1">
                <a:latin typeface="Times New Roman" panose="02020603050405020304" pitchFamily="18" charset="0"/>
                <a:cs typeface="Times New Roman" panose="02020603050405020304" pitchFamily="18" charset="0"/>
              </a:rPr>
              <a:t>іншими</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організаціями</a:t>
            </a:r>
            <a:r>
              <a:rPr lang="ru-RU" sz="2900" dirty="0">
                <a:latin typeface="Times New Roman" panose="02020603050405020304" pitchFamily="18" charset="0"/>
                <a:cs typeface="Times New Roman" panose="02020603050405020304" pitchFamily="18" charset="0"/>
              </a:rPr>
              <a:t>;</a:t>
            </a:r>
            <a:endParaRPr lang="ru-UA" sz="2900" dirty="0">
              <a:latin typeface="Times New Roman" panose="02020603050405020304" pitchFamily="18" charset="0"/>
              <a:cs typeface="Times New Roman" panose="02020603050405020304" pitchFamily="18" charset="0"/>
            </a:endParaRPr>
          </a:p>
          <a:p>
            <a:pPr lvl="0" algn="just">
              <a:lnSpc>
                <a:spcPct val="120000"/>
              </a:lnSpc>
              <a:spcBef>
                <a:spcPts val="0"/>
              </a:spcBef>
              <a:spcAft>
                <a:spcPts val="0"/>
              </a:spcAft>
            </a:pP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підготовка</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проєктів</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розпорядчої</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документації</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адміністративної</a:t>
            </a:r>
            <a:r>
              <a:rPr lang="ru-RU" sz="2900" dirty="0">
                <a:latin typeface="Times New Roman" panose="02020603050405020304" pitchFamily="18" charset="0"/>
                <a:cs typeface="Times New Roman" panose="02020603050405020304" pitchFamily="18" charset="0"/>
              </a:rPr>
              <a:t> та </a:t>
            </a:r>
            <a:r>
              <a:rPr lang="ru-RU" sz="2900" dirty="0" err="1">
                <a:latin typeface="Times New Roman" panose="02020603050405020304" pitchFamily="18" charset="0"/>
                <a:cs typeface="Times New Roman" panose="02020603050405020304" pitchFamily="18" charset="0"/>
              </a:rPr>
              <a:t>іншої</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кореспонденції</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запитів</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звернень</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відповідей</a:t>
            </a:r>
            <a:r>
              <a:rPr lang="ru-RU" sz="2900" dirty="0">
                <a:latin typeface="Times New Roman" panose="02020603050405020304" pitchFamily="18" charset="0"/>
                <a:cs typeface="Times New Roman" panose="02020603050405020304" pitchFamily="18" charset="0"/>
              </a:rPr>
              <a:t> на </a:t>
            </a:r>
            <a:r>
              <a:rPr lang="ru-RU" sz="2900" dirty="0" err="1">
                <a:latin typeface="Times New Roman" panose="02020603050405020304" pitchFamily="18" charset="0"/>
                <a:cs typeface="Times New Roman" panose="02020603050405020304" pitchFamily="18" charset="0"/>
              </a:rPr>
              <a:t>листи</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повідомлень</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тощо</a:t>
            </a:r>
            <a:r>
              <a:rPr lang="ru-RU" sz="2900" dirty="0">
                <a:latin typeface="Times New Roman" panose="02020603050405020304" pitchFamily="18" charset="0"/>
                <a:cs typeface="Times New Roman" panose="02020603050405020304" pitchFamily="18" charset="0"/>
              </a:rPr>
              <a:t>;</a:t>
            </a:r>
            <a:endParaRPr lang="ru-UA" sz="2900" dirty="0">
              <a:latin typeface="Times New Roman" panose="02020603050405020304" pitchFamily="18" charset="0"/>
              <a:cs typeface="Times New Roman" panose="02020603050405020304" pitchFamily="18" charset="0"/>
            </a:endParaRPr>
          </a:p>
          <a:p>
            <a:pPr lvl="0" algn="just">
              <a:lnSpc>
                <a:spcPct val="120000"/>
              </a:lnSpc>
              <a:spcBef>
                <a:spcPts val="0"/>
              </a:spcBef>
              <a:spcAft>
                <a:spcPts val="0"/>
              </a:spcAft>
            </a:pP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виконання</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протокольних</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записів</a:t>
            </a:r>
            <a:r>
              <a:rPr lang="ru-RU" sz="2900" dirty="0">
                <a:latin typeface="Times New Roman" panose="02020603050405020304" pitchFamily="18" charset="0"/>
                <a:cs typeface="Times New Roman" panose="02020603050405020304" pitchFamily="18" charset="0"/>
              </a:rPr>
              <a:t> на </a:t>
            </a:r>
            <a:r>
              <a:rPr lang="ru-RU" sz="2900" dirty="0" err="1">
                <a:latin typeface="Times New Roman" panose="02020603050405020304" pitchFamily="18" charset="0"/>
                <a:cs typeface="Times New Roman" panose="02020603050405020304" pitchFamily="18" charset="0"/>
              </a:rPr>
              <a:t>зустрічах</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засіданнях</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нарадах</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тощо</a:t>
            </a:r>
            <a:r>
              <a:rPr lang="ru-RU" sz="2900" dirty="0">
                <a:latin typeface="Times New Roman" panose="02020603050405020304" pitchFamily="18" charset="0"/>
                <a:cs typeface="Times New Roman" panose="02020603050405020304" pitchFamily="18" charset="0"/>
              </a:rPr>
              <a:t>;</a:t>
            </a:r>
            <a:endParaRPr lang="ru-UA" sz="2900" dirty="0">
              <a:latin typeface="Times New Roman" panose="02020603050405020304" pitchFamily="18" charset="0"/>
              <a:cs typeface="Times New Roman" panose="02020603050405020304" pitchFamily="18" charset="0"/>
            </a:endParaRPr>
          </a:p>
          <a:p>
            <a:pPr lvl="0" algn="just">
              <a:lnSpc>
                <a:spcPct val="120000"/>
              </a:lnSpc>
              <a:spcBef>
                <a:spcPts val="0"/>
              </a:spcBef>
              <a:spcAft>
                <a:spcPts val="0"/>
              </a:spcAft>
            </a:pP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реєстрація</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звернень</a:t>
            </a:r>
            <a:r>
              <a:rPr lang="ru-RU" sz="2900" dirty="0">
                <a:latin typeface="Times New Roman" panose="02020603050405020304" pitchFamily="18" charset="0"/>
                <a:cs typeface="Times New Roman" panose="02020603050405020304" pitchFamily="18" charset="0"/>
              </a:rPr>
              <a:t> і </a:t>
            </a:r>
            <a:r>
              <a:rPr lang="ru-RU" sz="2900" dirty="0" err="1">
                <a:latin typeface="Times New Roman" panose="02020603050405020304" pitchFamily="18" charset="0"/>
                <a:cs typeface="Times New Roman" panose="02020603050405020304" pitchFamily="18" charset="0"/>
              </a:rPr>
              <a:t>заяв</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членів</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федерації</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організація</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їх</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прийому</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зустрічі</a:t>
            </a:r>
            <a:r>
              <a:rPr lang="ru-RU" sz="2900" dirty="0">
                <a:latin typeface="Times New Roman" panose="02020603050405020304" pitchFamily="18" charset="0"/>
                <a:cs typeface="Times New Roman" panose="02020603050405020304" pitchFamily="18" charset="0"/>
              </a:rPr>
              <a:t>) з </a:t>
            </a:r>
            <a:r>
              <a:rPr lang="ru-RU" sz="2900" dirty="0" err="1">
                <a:latin typeface="Times New Roman" panose="02020603050405020304" pitchFamily="18" charset="0"/>
                <a:cs typeface="Times New Roman" panose="02020603050405020304" pitchFamily="18" charset="0"/>
              </a:rPr>
              <a:t>керівником</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федерації</a:t>
            </a:r>
            <a:r>
              <a:rPr lang="ru-RU" sz="2900" dirty="0">
                <a:latin typeface="Times New Roman" panose="02020603050405020304" pitchFamily="18" charset="0"/>
                <a:cs typeface="Times New Roman" panose="02020603050405020304" pitchFamily="18" charset="0"/>
              </a:rPr>
              <a:t>;</a:t>
            </a:r>
            <a:endParaRPr lang="ru-UA" sz="2900" dirty="0">
              <a:latin typeface="Times New Roman" panose="02020603050405020304" pitchFamily="18" charset="0"/>
              <a:cs typeface="Times New Roman" panose="02020603050405020304" pitchFamily="18" charset="0"/>
            </a:endParaRPr>
          </a:p>
          <a:p>
            <a:pPr lvl="0" algn="just">
              <a:lnSpc>
                <a:spcPct val="120000"/>
              </a:lnSpc>
              <a:spcBef>
                <a:spcPts val="0"/>
              </a:spcBef>
              <a:spcAft>
                <a:spcPts val="0"/>
              </a:spcAft>
            </a:pP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підвищення</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професійної</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кваліфікації</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згідно</a:t>
            </a:r>
            <a:r>
              <a:rPr lang="ru-RU" sz="2900" dirty="0">
                <a:latin typeface="Times New Roman" panose="02020603050405020304" pitchFamily="18" charset="0"/>
                <a:cs typeface="Times New Roman" panose="02020603050405020304" pitchFamily="18" charset="0"/>
              </a:rPr>
              <a:t> з </a:t>
            </a:r>
            <a:r>
              <a:rPr lang="ru-RU" sz="2900" dirty="0" err="1">
                <a:latin typeface="Times New Roman" panose="02020603050405020304" pitchFamily="18" charset="0"/>
                <a:cs typeface="Times New Roman" panose="02020603050405020304" pitchFamily="18" charset="0"/>
              </a:rPr>
              <a:t>вимогами</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законодавства</a:t>
            </a:r>
            <a:r>
              <a:rPr lang="ru-RU" sz="2900" dirty="0">
                <a:latin typeface="Times New Roman" panose="02020603050405020304" pitchFamily="18" charset="0"/>
                <a:cs typeface="Times New Roman" panose="02020603050405020304" pitchFamily="18" charset="0"/>
              </a:rPr>
              <a:t>.</a:t>
            </a:r>
            <a:endParaRPr lang="ru-UA" sz="2900" dirty="0">
              <a:latin typeface="Times New Roman" panose="02020603050405020304" pitchFamily="18" charset="0"/>
              <a:cs typeface="Times New Roman" panose="02020603050405020304" pitchFamily="18" charset="0"/>
            </a:endParaRPr>
          </a:p>
          <a:p>
            <a:endParaRPr lang="ru-RU" dirty="0"/>
          </a:p>
          <a:p>
            <a:endParaRPr lang="ru-RU" dirty="0"/>
          </a:p>
          <a:p>
            <a:endParaRPr lang="ru-UA" dirty="0"/>
          </a:p>
          <a:p>
            <a:endParaRPr lang="ru-UA" sz="1400" dirty="0">
              <a:solidFill>
                <a:schemeClr val="tx1"/>
              </a:solidFill>
            </a:endParaRPr>
          </a:p>
        </p:txBody>
      </p:sp>
      <p:sp>
        <p:nvSpPr>
          <p:cNvPr id="7" name="Місце для вмісту 6">
            <a:extLst>
              <a:ext uri="{FF2B5EF4-FFF2-40B4-BE49-F238E27FC236}">
                <a16:creationId xmlns:a16="http://schemas.microsoft.com/office/drawing/2014/main" id="{49D20420-7EB3-4300-BF9D-61191E721F32}"/>
              </a:ext>
            </a:extLst>
          </p:cNvPr>
          <p:cNvSpPr>
            <a:spLocks noGrp="1"/>
          </p:cNvSpPr>
          <p:nvPr>
            <p:ph sz="half" idx="2"/>
          </p:nvPr>
        </p:nvSpPr>
        <p:spPr>
          <a:xfrm>
            <a:off x="6167720" y="1990165"/>
            <a:ext cx="5880845" cy="4407083"/>
          </a:xfrm>
        </p:spPr>
        <p:txBody>
          <a:bodyPr>
            <a:normAutofit fontScale="40000" lnSpcReduction="20000"/>
          </a:bodyPr>
          <a:lstStyle/>
          <a:p>
            <a:pPr>
              <a:lnSpc>
                <a:spcPct val="120000"/>
              </a:lnSpc>
              <a:spcBef>
                <a:spcPts val="0"/>
              </a:spcBef>
              <a:spcAft>
                <a:spcPts val="0"/>
              </a:spcAft>
            </a:pPr>
            <a:endParaRPr lang="ru-UA" dirty="0">
              <a:latin typeface="Times New Roman" panose="02020603050405020304" pitchFamily="18" charset="0"/>
              <a:cs typeface="Times New Roman" panose="02020603050405020304" pitchFamily="18" charset="0"/>
            </a:endParaRPr>
          </a:p>
          <a:p>
            <a:endParaRPr lang="uk-UA" sz="5600" dirty="0">
              <a:solidFill>
                <a:schemeClr val="tx1"/>
              </a:solidFill>
            </a:endParaRPr>
          </a:p>
          <a:p>
            <a:endParaRPr lang="ru-UA" dirty="0"/>
          </a:p>
        </p:txBody>
      </p:sp>
      <p:sp>
        <p:nvSpPr>
          <p:cNvPr id="4" name="Місце для дати 3">
            <a:extLst>
              <a:ext uri="{FF2B5EF4-FFF2-40B4-BE49-F238E27FC236}">
                <a16:creationId xmlns:a16="http://schemas.microsoft.com/office/drawing/2014/main" id="{317C4FF7-5BDA-42C3-815B-BE523297E3E0}"/>
              </a:ext>
            </a:extLst>
          </p:cNvPr>
          <p:cNvSpPr>
            <a:spLocks noGrp="1"/>
          </p:cNvSpPr>
          <p:nvPr>
            <p:ph type="dt" sz="half" idx="10"/>
          </p:nvPr>
        </p:nvSpPr>
        <p:spPr/>
        <p:txBody>
          <a:bodyPr/>
          <a:lstStyle/>
          <a:p>
            <a:pPr rtl="0"/>
            <a:fld id="{96F0AF5F-7003-4DD2-8176-01461E5D019D}" type="datetime1">
              <a:rPr lang="uk-UA" smtClean="0"/>
              <a:t>29.05.2025</a:t>
            </a:fld>
            <a:endParaRPr lang="en-US" dirty="0"/>
          </a:p>
        </p:txBody>
      </p:sp>
      <p:sp>
        <p:nvSpPr>
          <p:cNvPr id="3" name="Заголовок 2">
            <a:extLst>
              <a:ext uri="{FF2B5EF4-FFF2-40B4-BE49-F238E27FC236}">
                <a16:creationId xmlns:a16="http://schemas.microsoft.com/office/drawing/2014/main" id="{01FCF4E0-725F-4808-AE9B-637B12A0F3BD}"/>
              </a:ext>
            </a:extLst>
          </p:cNvPr>
          <p:cNvSpPr>
            <a:spLocks noGrp="1"/>
          </p:cNvSpPr>
          <p:nvPr>
            <p:ph type="title"/>
          </p:nvPr>
        </p:nvSpPr>
        <p:spPr>
          <a:xfrm>
            <a:off x="1097280" y="286603"/>
            <a:ext cx="10583732" cy="1407725"/>
          </a:xfrm>
        </p:spPr>
        <p:txBody>
          <a:bodyPr>
            <a:normAutofit/>
          </a:bodyPr>
          <a:lstStyle/>
          <a:p>
            <a:pPr algn="ctr"/>
            <a:r>
              <a:rPr lang="uk-UA" b="1" dirty="0"/>
              <a:t>        </a:t>
            </a:r>
            <a:r>
              <a:rPr lang="ru-RU" sz="4000" b="1" dirty="0" err="1"/>
              <a:t>Інструкторська</a:t>
            </a:r>
            <a:r>
              <a:rPr lang="ru-RU" sz="4000" b="1" dirty="0"/>
              <a:t> та </a:t>
            </a:r>
            <a:r>
              <a:rPr lang="ru-RU" sz="4000" b="1" dirty="0" err="1"/>
              <a:t>суддівська</a:t>
            </a:r>
            <a:r>
              <a:rPr lang="ru-RU" sz="4000" b="1" dirty="0"/>
              <a:t>   практика </a:t>
            </a:r>
            <a:r>
              <a:rPr lang="ru-RU" sz="4000" b="1" dirty="0" err="1"/>
              <a:t>зі</a:t>
            </a:r>
            <a:r>
              <a:rPr lang="ru-RU" sz="4000" b="1" dirty="0"/>
              <a:t> спорту</a:t>
            </a:r>
            <a:endParaRPr lang="ru-UA" sz="4000" b="1" dirty="0"/>
          </a:p>
        </p:txBody>
      </p:sp>
      <p:pic>
        <p:nvPicPr>
          <p:cNvPr id="5" name="Рисунок 4">
            <a:extLst>
              <a:ext uri="{FF2B5EF4-FFF2-40B4-BE49-F238E27FC236}">
                <a16:creationId xmlns:a16="http://schemas.microsoft.com/office/drawing/2014/main" id="{26B34ED5-DB97-440F-BC64-B3A3A304E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307" y="232151"/>
            <a:ext cx="2537012" cy="1600200"/>
          </a:xfrm>
          <a:prstGeom prst="rect">
            <a:avLst/>
          </a:prstGeom>
        </p:spPr>
      </p:pic>
    </p:spTree>
    <p:extLst>
      <p:ext uri="{BB962C8B-B14F-4D97-AF65-F5344CB8AC3E}">
        <p14:creationId xmlns:p14="http://schemas.microsoft.com/office/powerpoint/2010/main" val="2174324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a:extLst>
              <a:ext uri="{FF2B5EF4-FFF2-40B4-BE49-F238E27FC236}">
                <a16:creationId xmlns:a16="http://schemas.microsoft.com/office/drawing/2014/main" id="{2E6D6F78-EC17-481B-9ED4-E04D5FC86D48}"/>
              </a:ext>
            </a:extLst>
          </p:cNvPr>
          <p:cNvSpPr>
            <a:spLocks noGrp="1"/>
          </p:cNvSpPr>
          <p:nvPr>
            <p:ph sz="half" idx="1"/>
          </p:nvPr>
        </p:nvSpPr>
        <p:spPr>
          <a:xfrm>
            <a:off x="304799" y="1990165"/>
            <a:ext cx="11519647" cy="4249269"/>
          </a:xfrm>
        </p:spPr>
        <p:txBody>
          <a:bodyPr>
            <a:normAutofit fontScale="32500" lnSpcReduction="20000"/>
          </a:bodyPr>
          <a:lstStyle/>
          <a:p>
            <a:pPr>
              <a:lnSpc>
                <a:spcPct val="120000"/>
              </a:lnSpc>
              <a:spcBef>
                <a:spcPts val="0"/>
              </a:spcBef>
              <a:spcAft>
                <a:spcPts val="0"/>
              </a:spcAft>
            </a:pPr>
            <a:r>
              <a:rPr lang="ru-RU" sz="4300" b="1" dirty="0" err="1">
                <a:latin typeface="Times New Roman" panose="02020603050405020304" pitchFamily="18" charset="0"/>
                <a:cs typeface="Times New Roman" panose="02020603050405020304" pitchFamily="18" charset="0"/>
              </a:rPr>
              <a:t>Різновиди</a:t>
            </a:r>
            <a:r>
              <a:rPr lang="ru-RU" sz="4300" b="1" dirty="0">
                <a:latin typeface="Times New Roman" panose="02020603050405020304" pitchFamily="18" charset="0"/>
                <a:cs typeface="Times New Roman" panose="02020603050405020304" pitchFamily="18" charset="0"/>
              </a:rPr>
              <a:t> посад </a:t>
            </a:r>
            <a:r>
              <a:rPr lang="ru-RU" sz="4300" b="1" dirty="0" err="1">
                <a:latin typeface="Times New Roman" panose="02020603050405020304" pitchFamily="18" charset="0"/>
                <a:cs typeface="Times New Roman" panose="02020603050405020304" pitchFamily="18" charset="0"/>
              </a:rPr>
              <a:t>інструкторів</a:t>
            </a:r>
            <a:r>
              <a:rPr lang="ru-RU" sz="4300" b="1" dirty="0">
                <a:latin typeface="Times New Roman" panose="02020603050405020304" pitchFamily="18" charset="0"/>
                <a:cs typeface="Times New Roman" panose="02020603050405020304" pitchFamily="18" charset="0"/>
              </a:rPr>
              <a:t>, </a:t>
            </a:r>
            <a:r>
              <a:rPr lang="ru-RU" sz="4300" b="1" dirty="0" err="1">
                <a:latin typeface="Times New Roman" panose="02020603050405020304" pitchFamily="18" charset="0"/>
                <a:cs typeface="Times New Roman" panose="02020603050405020304" pitchFamily="18" charset="0"/>
              </a:rPr>
              <a:t>діяльність</a:t>
            </a:r>
            <a:r>
              <a:rPr lang="ru-RU" sz="4300" b="1" dirty="0">
                <a:latin typeface="Times New Roman" panose="02020603050405020304" pitchFamily="18" charset="0"/>
                <a:cs typeface="Times New Roman" panose="02020603050405020304" pitchFamily="18" charset="0"/>
              </a:rPr>
              <a:t> </a:t>
            </a:r>
            <a:r>
              <a:rPr lang="ru-RU" sz="4300" b="1" dirty="0" err="1">
                <a:latin typeface="Times New Roman" panose="02020603050405020304" pitchFamily="18" charset="0"/>
                <a:cs typeface="Times New Roman" panose="02020603050405020304" pitchFamily="18" charset="0"/>
              </a:rPr>
              <a:t>яких</a:t>
            </a:r>
            <a:r>
              <a:rPr lang="ru-RU" sz="4300" b="1" dirty="0">
                <a:latin typeface="Times New Roman" panose="02020603050405020304" pitchFamily="18" charset="0"/>
                <a:cs typeface="Times New Roman" panose="02020603050405020304" pitchFamily="18" charset="0"/>
              </a:rPr>
              <a:t> є спортивною:</a:t>
            </a:r>
            <a:endParaRPr lang="ru-UA" sz="4300" b="1" dirty="0">
              <a:latin typeface="Times New Roman" panose="02020603050405020304" pitchFamily="18" charset="0"/>
              <a:cs typeface="Times New Roman" panose="02020603050405020304" pitchFamily="18" charset="0"/>
            </a:endParaRPr>
          </a:p>
          <a:p>
            <a:pPr lvl="0">
              <a:lnSpc>
                <a:spcPct val="120000"/>
              </a:lnSpc>
              <a:spcBef>
                <a:spcPts val="0"/>
              </a:spcBef>
              <a:spcAft>
                <a:spcPts val="0"/>
              </a:spcAft>
            </a:pPr>
            <a:r>
              <a:rPr lang="ru-RU" sz="4300" dirty="0" err="1">
                <a:latin typeface="Times New Roman" panose="02020603050405020304" pitchFamily="18" charset="0"/>
                <a:cs typeface="Times New Roman" panose="02020603050405020304" pitchFamily="18" charset="0"/>
              </a:rPr>
              <a:t>інструктор</a:t>
            </a:r>
            <a:r>
              <a:rPr lang="ru-RU" sz="4300" dirty="0">
                <a:latin typeface="Times New Roman" panose="02020603050405020304" pitchFamily="18" charset="0"/>
                <a:cs typeface="Times New Roman" panose="02020603050405020304" pitchFamily="18" charset="0"/>
              </a:rPr>
              <a:t> з </a:t>
            </a:r>
            <a:r>
              <a:rPr lang="ru-RU" sz="4300" dirty="0" err="1">
                <a:latin typeface="Times New Roman" panose="02020603050405020304" pitchFamily="18" charset="0"/>
                <a:cs typeface="Times New Roman" panose="02020603050405020304" pitchFamily="18" charset="0"/>
              </a:rPr>
              <a:t>фізкультури</a:t>
            </a:r>
            <a:r>
              <a:rPr lang="ru-RU" sz="4300" dirty="0">
                <a:latin typeface="Times New Roman" panose="02020603050405020304" pitchFamily="18" charset="0"/>
                <a:cs typeface="Times New Roman" panose="02020603050405020304" pitchFamily="18" charset="0"/>
              </a:rPr>
              <a:t>;</a:t>
            </a:r>
            <a:endParaRPr lang="ru-UA" sz="4300" dirty="0">
              <a:latin typeface="Times New Roman" panose="02020603050405020304" pitchFamily="18" charset="0"/>
              <a:cs typeface="Times New Roman" panose="02020603050405020304" pitchFamily="18" charset="0"/>
            </a:endParaRPr>
          </a:p>
          <a:p>
            <a:pPr lvl="0">
              <a:lnSpc>
                <a:spcPct val="120000"/>
              </a:lnSpc>
              <a:spcBef>
                <a:spcPts val="0"/>
              </a:spcBef>
              <a:spcAft>
                <a:spcPts val="0"/>
              </a:spcAft>
            </a:pPr>
            <a:r>
              <a:rPr lang="ru-RU" sz="4300" dirty="0" err="1">
                <a:latin typeface="Times New Roman" panose="02020603050405020304" pitchFamily="18" charset="0"/>
                <a:cs typeface="Times New Roman" panose="02020603050405020304" pitchFamily="18" charset="0"/>
              </a:rPr>
              <a:t>інструктор</a:t>
            </a:r>
            <a:r>
              <a:rPr lang="ru-RU" sz="4300" dirty="0">
                <a:latin typeface="Times New Roman" panose="02020603050405020304" pitchFamily="18" charset="0"/>
                <a:cs typeface="Times New Roman" panose="02020603050405020304" pitchFamily="18" charset="0"/>
              </a:rPr>
              <a:t>-методист з </a:t>
            </a:r>
            <a:r>
              <a:rPr lang="ru-RU" sz="4300" dirty="0" err="1">
                <a:latin typeface="Times New Roman" panose="02020603050405020304" pitchFamily="18" charset="0"/>
                <a:cs typeface="Times New Roman" panose="02020603050405020304" pitchFamily="18" charset="0"/>
              </a:rPr>
              <a:t>альпінізму</a:t>
            </a:r>
            <a:r>
              <a:rPr lang="ru-RU" sz="4300" dirty="0">
                <a:latin typeface="Times New Roman" panose="02020603050405020304" pitchFamily="18" charset="0"/>
                <a:cs typeface="Times New Roman" panose="02020603050405020304" pitchFamily="18" charset="0"/>
              </a:rPr>
              <a:t>;</a:t>
            </a:r>
            <a:endParaRPr lang="ru-UA" sz="4300" dirty="0">
              <a:latin typeface="Times New Roman" panose="02020603050405020304" pitchFamily="18" charset="0"/>
              <a:cs typeface="Times New Roman" panose="02020603050405020304" pitchFamily="18" charset="0"/>
            </a:endParaRPr>
          </a:p>
          <a:p>
            <a:pPr lvl="0">
              <a:lnSpc>
                <a:spcPct val="120000"/>
              </a:lnSpc>
              <a:spcBef>
                <a:spcPts val="0"/>
              </a:spcBef>
              <a:spcAft>
                <a:spcPts val="0"/>
              </a:spcAft>
            </a:pPr>
            <a:r>
              <a:rPr lang="ru-RU" sz="4300" dirty="0" err="1">
                <a:latin typeface="Times New Roman" panose="02020603050405020304" pitchFamily="18" charset="0"/>
                <a:cs typeface="Times New Roman" panose="02020603050405020304" pitchFamily="18" charset="0"/>
              </a:rPr>
              <a:t>інструктор</a:t>
            </a:r>
            <a:r>
              <a:rPr lang="ru-RU" sz="4300" dirty="0">
                <a:latin typeface="Times New Roman" panose="02020603050405020304" pitchFamily="18" charset="0"/>
                <a:cs typeface="Times New Roman" panose="02020603050405020304" pitchFamily="18" charset="0"/>
              </a:rPr>
              <a:t>-методист з </a:t>
            </a:r>
            <a:r>
              <a:rPr lang="ru-RU" sz="4300" dirty="0" err="1">
                <a:latin typeface="Times New Roman" panose="02020603050405020304" pitchFamily="18" charset="0"/>
                <a:cs typeface="Times New Roman" panose="02020603050405020304" pitchFamily="18" charset="0"/>
              </a:rPr>
              <a:t>виробничої</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гімнастики</a:t>
            </a:r>
            <a:r>
              <a:rPr lang="ru-RU" sz="4300" dirty="0">
                <a:latin typeface="Times New Roman" panose="02020603050405020304" pitchFamily="18" charset="0"/>
                <a:cs typeface="Times New Roman" panose="02020603050405020304" pitchFamily="18" charset="0"/>
              </a:rPr>
              <a:t>;</a:t>
            </a:r>
            <a:endParaRPr lang="ru-UA" sz="4300" dirty="0">
              <a:latin typeface="Times New Roman" panose="02020603050405020304" pitchFamily="18" charset="0"/>
              <a:cs typeface="Times New Roman" panose="02020603050405020304" pitchFamily="18" charset="0"/>
            </a:endParaRPr>
          </a:p>
          <a:p>
            <a:pPr lvl="0">
              <a:lnSpc>
                <a:spcPct val="120000"/>
              </a:lnSpc>
              <a:spcBef>
                <a:spcPts val="0"/>
              </a:spcBef>
              <a:spcAft>
                <a:spcPts val="0"/>
              </a:spcAft>
            </a:pPr>
            <a:r>
              <a:rPr lang="ru-RU" sz="4300" dirty="0" err="1">
                <a:latin typeface="Times New Roman" panose="02020603050405020304" pitchFamily="18" charset="0"/>
                <a:cs typeface="Times New Roman" panose="02020603050405020304" pitchFamily="18" charset="0"/>
              </a:rPr>
              <a:t>інструктор</a:t>
            </a:r>
            <a:r>
              <a:rPr lang="ru-RU" sz="4300" dirty="0">
                <a:latin typeface="Times New Roman" panose="02020603050405020304" pitchFamily="18" charset="0"/>
                <a:cs typeface="Times New Roman" panose="02020603050405020304" pitchFamily="18" charset="0"/>
              </a:rPr>
              <a:t>-методист з туризму;</a:t>
            </a:r>
            <a:endParaRPr lang="ru-UA" sz="4300" dirty="0">
              <a:latin typeface="Times New Roman" panose="02020603050405020304" pitchFamily="18" charset="0"/>
              <a:cs typeface="Times New Roman" panose="02020603050405020304" pitchFamily="18" charset="0"/>
            </a:endParaRPr>
          </a:p>
          <a:p>
            <a:pPr lvl="0">
              <a:lnSpc>
                <a:spcPct val="120000"/>
              </a:lnSpc>
              <a:spcBef>
                <a:spcPts val="0"/>
              </a:spcBef>
              <a:spcAft>
                <a:spcPts val="0"/>
              </a:spcAft>
            </a:pPr>
            <a:r>
              <a:rPr lang="ru-RU" sz="4300" dirty="0" err="1">
                <a:latin typeface="Times New Roman" panose="02020603050405020304" pitchFamily="18" charset="0"/>
                <a:cs typeface="Times New Roman" panose="02020603050405020304" pitchFamily="18" charset="0"/>
              </a:rPr>
              <a:t>інструктор</a:t>
            </a:r>
            <a:r>
              <a:rPr lang="ru-RU" sz="4300" dirty="0">
                <a:latin typeface="Times New Roman" panose="02020603050405020304" pitchFamily="18" charset="0"/>
                <a:cs typeface="Times New Roman" panose="02020603050405020304" pitchFamily="18" charset="0"/>
              </a:rPr>
              <a:t>-методист з </a:t>
            </a:r>
            <a:r>
              <a:rPr lang="ru-RU" sz="4300" dirty="0" err="1">
                <a:latin typeface="Times New Roman" panose="02020603050405020304" pitchFamily="18" charset="0"/>
                <a:cs typeface="Times New Roman" panose="02020603050405020304" pitchFamily="18" charset="0"/>
              </a:rPr>
              <a:t>фізичної</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культури</a:t>
            </a:r>
            <a:r>
              <a:rPr lang="ru-RU" sz="4300" dirty="0">
                <a:latin typeface="Times New Roman" panose="02020603050405020304" pitchFamily="18" charset="0"/>
                <a:cs typeface="Times New Roman" panose="02020603050405020304" pitchFamily="18" charset="0"/>
              </a:rPr>
              <a:t> та спорту;</a:t>
            </a:r>
            <a:endParaRPr lang="ru-UA" sz="4300" dirty="0">
              <a:latin typeface="Times New Roman" panose="02020603050405020304" pitchFamily="18" charset="0"/>
              <a:cs typeface="Times New Roman" panose="02020603050405020304" pitchFamily="18" charset="0"/>
            </a:endParaRPr>
          </a:p>
          <a:p>
            <a:pPr lvl="0">
              <a:lnSpc>
                <a:spcPct val="120000"/>
              </a:lnSpc>
              <a:spcBef>
                <a:spcPts val="0"/>
              </a:spcBef>
              <a:spcAft>
                <a:spcPts val="0"/>
              </a:spcAft>
            </a:pPr>
            <a:r>
              <a:rPr lang="ru-RU" sz="4300" dirty="0" err="1">
                <a:latin typeface="Times New Roman" panose="02020603050405020304" pitchFamily="18" charset="0"/>
                <a:cs typeface="Times New Roman" panose="02020603050405020304" pitchFamily="18" charset="0"/>
              </a:rPr>
              <a:t>інструктор</a:t>
            </a:r>
            <a:r>
              <a:rPr lang="ru-RU" sz="4300" dirty="0">
                <a:latin typeface="Times New Roman" panose="02020603050405020304" pitchFamily="18" charset="0"/>
                <a:cs typeface="Times New Roman" panose="02020603050405020304" pitchFamily="18" charset="0"/>
              </a:rPr>
              <a:t>-методист </a:t>
            </a:r>
            <a:r>
              <a:rPr lang="ru-RU" sz="4300" dirty="0" err="1">
                <a:latin typeface="Times New Roman" panose="02020603050405020304" pitchFamily="18" charset="0"/>
                <a:cs typeface="Times New Roman" panose="02020603050405020304" pitchFamily="18" charset="0"/>
              </a:rPr>
              <a:t>спортивної</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школи</a:t>
            </a:r>
            <a:r>
              <a:rPr lang="ru-RU" sz="4300" dirty="0">
                <a:latin typeface="Times New Roman" panose="02020603050405020304" pitchFamily="18" charset="0"/>
                <a:cs typeface="Times New Roman" panose="02020603050405020304" pitchFamily="18" charset="0"/>
              </a:rPr>
              <a:t>;</a:t>
            </a:r>
            <a:endParaRPr lang="ru-UA" sz="4300" dirty="0">
              <a:latin typeface="Times New Roman" panose="02020603050405020304" pitchFamily="18" charset="0"/>
              <a:cs typeface="Times New Roman" panose="02020603050405020304" pitchFamily="18" charset="0"/>
            </a:endParaRPr>
          </a:p>
          <a:p>
            <a:pPr lvl="0">
              <a:lnSpc>
                <a:spcPct val="120000"/>
              </a:lnSpc>
              <a:spcBef>
                <a:spcPts val="0"/>
              </a:spcBef>
              <a:spcAft>
                <a:spcPts val="0"/>
              </a:spcAft>
            </a:pPr>
            <a:r>
              <a:rPr lang="ru-RU" sz="4300" dirty="0" err="1">
                <a:latin typeface="Times New Roman" panose="02020603050405020304" pitchFamily="18" charset="0"/>
                <a:cs typeface="Times New Roman" panose="02020603050405020304" pitchFamily="18" charset="0"/>
              </a:rPr>
              <a:t>інструктор</a:t>
            </a:r>
            <a:r>
              <a:rPr lang="ru-RU" sz="4300" dirty="0">
                <a:latin typeface="Times New Roman" panose="02020603050405020304" pitchFamily="18" charset="0"/>
                <a:cs typeface="Times New Roman" panose="02020603050405020304" pitchFamily="18" charset="0"/>
              </a:rPr>
              <a:t>-методист тренажерного комплексу (залу);</a:t>
            </a:r>
            <a:endParaRPr lang="ru-UA" sz="4300" dirty="0">
              <a:latin typeface="Times New Roman" panose="02020603050405020304" pitchFamily="18" charset="0"/>
              <a:cs typeface="Times New Roman" panose="02020603050405020304" pitchFamily="18" charset="0"/>
            </a:endParaRPr>
          </a:p>
          <a:p>
            <a:pPr lvl="0">
              <a:lnSpc>
                <a:spcPct val="120000"/>
              </a:lnSpc>
              <a:spcBef>
                <a:spcPts val="0"/>
              </a:spcBef>
              <a:spcAft>
                <a:spcPts val="0"/>
              </a:spcAft>
            </a:pPr>
            <a:r>
              <a:rPr lang="ru-RU" sz="4300" dirty="0" err="1">
                <a:latin typeface="Times New Roman" panose="02020603050405020304" pitchFamily="18" charset="0"/>
                <a:cs typeface="Times New Roman" panose="02020603050405020304" pitchFamily="18" charset="0"/>
              </a:rPr>
              <a:t>інструктор</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навчально-тренувального</a:t>
            </a:r>
            <a:r>
              <a:rPr lang="ru-RU" sz="4300" dirty="0">
                <a:latin typeface="Times New Roman" panose="02020603050405020304" pitchFamily="18" charset="0"/>
                <a:cs typeface="Times New Roman" panose="02020603050405020304" pitchFamily="18" charset="0"/>
              </a:rPr>
              <a:t> пункту;</a:t>
            </a:r>
            <a:endParaRPr lang="ru-UA" sz="4300" dirty="0">
              <a:latin typeface="Times New Roman" panose="02020603050405020304" pitchFamily="18" charset="0"/>
              <a:cs typeface="Times New Roman" panose="02020603050405020304" pitchFamily="18" charset="0"/>
            </a:endParaRPr>
          </a:p>
          <a:p>
            <a:pPr lvl="0">
              <a:lnSpc>
                <a:spcPct val="120000"/>
              </a:lnSpc>
              <a:spcBef>
                <a:spcPts val="0"/>
              </a:spcBef>
              <a:spcAft>
                <a:spcPts val="0"/>
              </a:spcAft>
            </a:pPr>
            <a:r>
              <a:rPr lang="ru-RU" sz="4300" dirty="0">
                <a:latin typeface="Times New Roman" panose="02020603050405020304" pitchFamily="18" charset="0"/>
                <a:cs typeface="Times New Roman" panose="02020603050405020304" pitchFamily="18" charset="0"/>
              </a:rPr>
              <a:t>спортсмен-</a:t>
            </a:r>
            <a:r>
              <a:rPr lang="ru-RU" sz="4300" dirty="0" err="1">
                <a:latin typeface="Times New Roman" panose="02020603050405020304" pitchFamily="18" charset="0"/>
                <a:cs typeface="Times New Roman" panose="02020603050405020304" pitchFamily="18" charset="0"/>
              </a:rPr>
              <a:t>інструктор</a:t>
            </a:r>
            <a:r>
              <a:rPr lang="ru-RU" sz="4300" dirty="0">
                <a:latin typeface="Times New Roman" panose="02020603050405020304" pitchFamily="18" charset="0"/>
                <a:cs typeface="Times New Roman" panose="02020603050405020304" pitchFamily="18" charset="0"/>
              </a:rPr>
              <a:t>;</a:t>
            </a:r>
            <a:endParaRPr lang="ru-UA" sz="4300" dirty="0">
              <a:latin typeface="Times New Roman" panose="02020603050405020304" pitchFamily="18" charset="0"/>
              <a:cs typeface="Times New Roman" panose="02020603050405020304" pitchFamily="18" charset="0"/>
            </a:endParaRPr>
          </a:p>
          <a:p>
            <a:pPr lvl="0">
              <a:lnSpc>
                <a:spcPct val="120000"/>
              </a:lnSpc>
              <a:spcBef>
                <a:spcPts val="0"/>
              </a:spcBef>
              <a:spcAft>
                <a:spcPts val="0"/>
              </a:spcAft>
            </a:pPr>
            <a:r>
              <a:rPr lang="ru-RU" sz="4300" dirty="0">
                <a:latin typeface="Times New Roman" panose="02020603050405020304" pitchFamily="18" charset="0"/>
                <a:cs typeface="Times New Roman" panose="02020603050405020304" pitchFamily="18" charset="0"/>
              </a:rPr>
              <a:t>спортсмен-</a:t>
            </a:r>
            <a:r>
              <a:rPr lang="ru-RU" sz="4300" dirty="0" err="1">
                <a:latin typeface="Times New Roman" panose="02020603050405020304" pitchFamily="18" charset="0"/>
                <a:cs typeface="Times New Roman" panose="02020603050405020304" pitchFamily="18" charset="0"/>
              </a:rPr>
              <a:t>інструктор</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збірної</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команди</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України</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тощо</a:t>
            </a:r>
            <a:r>
              <a:rPr lang="ru-RU" sz="4300" dirty="0">
                <a:latin typeface="Times New Roman" panose="02020603050405020304" pitchFamily="18" charset="0"/>
                <a:cs typeface="Times New Roman" panose="02020603050405020304" pitchFamily="18" charset="0"/>
              </a:rPr>
              <a:t>.</a:t>
            </a:r>
            <a:endParaRPr lang="ru-UA" sz="4300" dirty="0">
              <a:latin typeface="Times New Roman" panose="02020603050405020304" pitchFamily="18" charset="0"/>
              <a:cs typeface="Times New Roman" panose="02020603050405020304" pitchFamily="18" charset="0"/>
            </a:endParaRPr>
          </a:p>
          <a:p>
            <a:pPr>
              <a:lnSpc>
                <a:spcPct val="120000"/>
              </a:lnSpc>
              <a:spcBef>
                <a:spcPts val="0"/>
              </a:spcBef>
              <a:spcAft>
                <a:spcPts val="0"/>
              </a:spcAft>
            </a:pPr>
            <a:r>
              <a:rPr lang="ru-RU" sz="4300" b="1" dirty="0">
                <a:latin typeface="Times New Roman" panose="02020603050405020304" pitchFamily="18" charset="0"/>
                <a:cs typeface="Times New Roman" panose="02020603050405020304" pitchFamily="18" charset="0"/>
              </a:rPr>
              <a:t>До </a:t>
            </a:r>
            <a:r>
              <a:rPr lang="ru-RU" sz="4300" b="1" dirty="0" err="1">
                <a:latin typeface="Times New Roman" panose="02020603050405020304" pitchFamily="18" charset="0"/>
                <a:cs typeface="Times New Roman" panose="02020603050405020304" pitchFamily="18" charset="0"/>
              </a:rPr>
              <a:t>обов’язків</a:t>
            </a:r>
            <a:r>
              <a:rPr lang="ru-RU" sz="4300" b="1" dirty="0">
                <a:latin typeface="Times New Roman" panose="02020603050405020304" pitchFamily="18" charset="0"/>
                <a:cs typeface="Times New Roman" panose="02020603050405020304" pitchFamily="18" charset="0"/>
              </a:rPr>
              <a:t> </a:t>
            </a:r>
            <a:r>
              <a:rPr lang="ru-RU" sz="4300" b="1" dirty="0" err="1">
                <a:latin typeface="Times New Roman" panose="02020603050405020304" pitchFamily="18" charset="0"/>
                <a:cs typeface="Times New Roman" panose="02020603050405020304" pitchFamily="18" charset="0"/>
              </a:rPr>
              <a:t>інструкторів</a:t>
            </a:r>
            <a:r>
              <a:rPr lang="ru-RU" sz="4300" b="1" dirty="0">
                <a:latin typeface="Times New Roman" panose="02020603050405020304" pitchFamily="18" charset="0"/>
                <a:cs typeface="Times New Roman" panose="02020603050405020304" pitchFamily="18" charset="0"/>
              </a:rPr>
              <a:t> </a:t>
            </a:r>
            <a:r>
              <a:rPr lang="ru-RU" sz="4300" b="1" dirty="0" err="1">
                <a:latin typeface="Times New Roman" panose="02020603050405020304" pitchFamily="18" charset="0"/>
                <a:cs typeface="Times New Roman" panose="02020603050405020304" pitchFamily="18" charset="0"/>
              </a:rPr>
              <a:t>зі</a:t>
            </a:r>
            <a:r>
              <a:rPr lang="ru-RU" sz="4300" b="1" dirty="0">
                <a:latin typeface="Times New Roman" panose="02020603050405020304" pitchFamily="18" charset="0"/>
                <a:cs typeface="Times New Roman" panose="02020603050405020304" pitchFamily="18" charset="0"/>
              </a:rPr>
              <a:t> спорту, як правило, належать:</a:t>
            </a:r>
            <a:endParaRPr lang="ru-UA" sz="4300" b="1" dirty="0">
              <a:latin typeface="Times New Roman" panose="02020603050405020304" pitchFamily="18" charset="0"/>
              <a:cs typeface="Times New Roman" panose="02020603050405020304" pitchFamily="18" charset="0"/>
            </a:endParaRPr>
          </a:p>
          <a:p>
            <a:pPr lvl="0">
              <a:lnSpc>
                <a:spcPct val="120000"/>
              </a:lnSpc>
              <a:spcBef>
                <a:spcPts val="0"/>
              </a:spcBef>
              <a:spcAft>
                <a:spcPts val="0"/>
              </a:spcAft>
            </a:pPr>
            <a:r>
              <a:rPr lang="ru-RU" sz="4300" dirty="0">
                <a:latin typeface="Times New Roman" panose="02020603050405020304" pitchFamily="18" charset="0"/>
                <a:cs typeface="Times New Roman" panose="02020603050405020304" pitchFamily="18" charset="0"/>
              </a:rPr>
              <a:t>*</a:t>
            </a:r>
            <a:r>
              <a:rPr lang="ru-RU" sz="4300" dirty="0" err="1">
                <a:latin typeface="Times New Roman" panose="02020603050405020304" pitchFamily="18" charset="0"/>
                <a:cs typeface="Times New Roman" panose="02020603050405020304" pitchFamily="18" charset="0"/>
              </a:rPr>
              <a:t>методичне</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забезпечення</a:t>
            </a:r>
            <a:r>
              <a:rPr lang="ru-RU" sz="4300" dirty="0">
                <a:latin typeface="Times New Roman" panose="02020603050405020304" pitchFamily="18" charset="0"/>
                <a:cs typeface="Times New Roman" panose="02020603050405020304" pitchFamily="18" charset="0"/>
              </a:rPr>
              <a:t> та </a:t>
            </a:r>
            <a:r>
              <a:rPr lang="ru-RU" sz="4300" dirty="0" err="1">
                <a:latin typeface="Times New Roman" panose="02020603050405020304" pitchFamily="18" charset="0"/>
                <a:cs typeface="Times New Roman" panose="02020603050405020304" pitchFamily="18" charset="0"/>
              </a:rPr>
              <a:t>організація</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навчально-тренувальної</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роботи</a:t>
            </a:r>
            <a:r>
              <a:rPr lang="ru-RU" sz="4300" dirty="0">
                <a:latin typeface="Times New Roman" panose="02020603050405020304" pitchFamily="18" charset="0"/>
                <a:cs typeface="Times New Roman" panose="02020603050405020304" pitchFamily="18" charset="0"/>
              </a:rPr>
              <a:t>, контроль за </a:t>
            </a:r>
            <a:r>
              <a:rPr lang="ru-RU" sz="4300" dirty="0" err="1">
                <a:latin typeface="Times New Roman" panose="02020603050405020304" pitchFamily="18" charset="0"/>
                <a:cs typeface="Times New Roman" panose="02020603050405020304" pitchFamily="18" charset="0"/>
              </a:rPr>
              <a:t>комплектуванням</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спортивних</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груп</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змістом</a:t>
            </a:r>
            <a:r>
              <a:rPr lang="ru-RU" sz="4300" dirty="0">
                <a:latin typeface="Times New Roman" panose="02020603050405020304" pitchFamily="18" charset="0"/>
                <a:cs typeface="Times New Roman" panose="02020603050405020304" pitchFamily="18" charset="0"/>
              </a:rPr>
              <a:t> та результатами </a:t>
            </a:r>
            <a:r>
              <a:rPr lang="ru-RU" sz="4300" dirty="0" err="1">
                <a:latin typeface="Times New Roman" panose="02020603050405020304" pitchFamily="18" charset="0"/>
                <a:cs typeface="Times New Roman" panose="02020603050405020304" pitchFamily="18" charset="0"/>
              </a:rPr>
              <a:t>навчально-тренувальної</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роботи</a:t>
            </a:r>
            <a:r>
              <a:rPr lang="ru-RU" sz="4300" dirty="0">
                <a:latin typeface="Times New Roman" panose="02020603050405020304" pitchFamily="18" charset="0"/>
                <a:cs typeface="Times New Roman" panose="02020603050405020304" pitchFamily="18" charset="0"/>
              </a:rPr>
              <a:t>, робота з </a:t>
            </a:r>
            <a:r>
              <a:rPr lang="ru-RU" sz="4300" dirty="0" err="1">
                <a:latin typeface="Times New Roman" panose="02020603050405020304" pitchFamily="18" charset="0"/>
                <a:cs typeface="Times New Roman" panose="02020603050405020304" pitchFamily="18" charset="0"/>
              </a:rPr>
              <a:t>підвищення</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кваліфікації</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тренерів-викладачів</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проведення</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відкритих</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навчально-тренувальних</a:t>
            </a:r>
            <a:r>
              <a:rPr lang="ru-RU" sz="4300" dirty="0">
                <a:latin typeface="Times New Roman" panose="02020603050405020304" pitchFamily="18" charset="0"/>
                <a:cs typeface="Times New Roman" panose="02020603050405020304" pitchFamily="18" charset="0"/>
              </a:rPr>
              <a:t> занять;</a:t>
            </a:r>
            <a:endParaRPr lang="ru-UA" sz="4300" dirty="0">
              <a:latin typeface="Times New Roman" panose="02020603050405020304" pitchFamily="18" charset="0"/>
              <a:cs typeface="Times New Roman" panose="02020603050405020304" pitchFamily="18" charset="0"/>
            </a:endParaRPr>
          </a:p>
          <a:p>
            <a:pPr lvl="0">
              <a:lnSpc>
                <a:spcPct val="120000"/>
              </a:lnSpc>
              <a:spcBef>
                <a:spcPts val="0"/>
              </a:spcBef>
              <a:spcAft>
                <a:spcPts val="0"/>
              </a:spcAft>
            </a:pPr>
            <a:r>
              <a:rPr lang="ru-RU" sz="4300" dirty="0" err="1">
                <a:latin typeface="Times New Roman" panose="02020603050405020304" pitchFamily="18" charset="0"/>
                <a:cs typeface="Times New Roman" panose="02020603050405020304" pitchFamily="18" charset="0"/>
              </a:rPr>
              <a:t>статистичний</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облік</a:t>
            </a:r>
            <a:r>
              <a:rPr lang="ru-RU" sz="4300" dirty="0">
                <a:latin typeface="Times New Roman" panose="02020603050405020304" pitchFamily="18" charset="0"/>
                <a:cs typeface="Times New Roman" panose="02020603050405020304" pitchFamily="18" charset="0"/>
              </a:rPr>
              <a:t> та </a:t>
            </a:r>
            <a:r>
              <a:rPr lang="ru-RU" sz="4300" dirty="0" err="1">
                <a:latin typeface="Times New Roman" panose="02020603050405020304" pitchFamily="18" charset="0"/>
                <a:cs typeface="Times New Roman" panose="02020603050405020304" pitchFamily="18" charset="0"/>
              </a:rPr>
              <a:t>аналіз</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результатів</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роботи</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спортивної</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школи</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відділення</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груп</a:t>
            </a:r>
            <a:r>
              <a:rPr lang="ru-RU" sz="4300" dirty="0">
                <a:latin typeface="Times New Roman" panose="02020603050405020304" pitchFamily="18" charset="0"/>
                <a:cs typeface="Times New Roman" panose="02020603050405020304" pitchFamily="18" charset="0"/>
              </a:rPr>
              <a:t>;</a:t>
            </a:r>
            <a:endParaRPr lang="ru-UA" sz="4300" dirty="0">
              <a:latin typeface="Times New Roman" panose="02020603050405020304" pitchFamily="18" charset="0"/>
              <a:cs typeface="Times New Roman" panose="02020603050405020304" pitchFamily="18" charset="0"/>
            </a:endParaRPr>
          </a:p>
          <a:p>
            <a:pPr lvl="0">
              <a:lnSpc>
                <a:spcPct val="120000"/>
              </a:lnSpc>
              <a:spcBef>
                <a:spcPts val="0"/>
              </a:spcBef>
              <a:spcAft>
                <a:spcPts val="0"/>
              </a:spcAft>
            </a:pPr>
            <a:r>
              <a:rPr lang="ru-RU" sz="4300" dirty="0">
                <a:latin typeface="Times New Roman" panose="02020603050405020304" pitchFamily="18" charset="0"/>
                <a:cs typeface="Times New Roman" panose="02020603050405020304" pitchFamily="18" charset="0"/>
              </a:rPr>
              <a:t>*контроль за </a:t>
            </a:r>
            <a:r>
              <a:rPr lang="ru-RU" sz="4300" dirty="0" err="1">
                <a:latin typeface="Times New Roman" panose="02020603050405020304" pitchFamily="18" charset="0"/>
                <a:cs typeface="Times New Roman" panose="02020603050405020304" pitchFamily="18" charset="0"/>
              </a:rPr>
              <a:t>проведенням</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навчально-тренувальних</a:t>
            </a:r>
            <a:r>
              <a:rPr lang="ru-RU" sz="4300" dirty="0">
                <a:latin typeface="Times New Roman" panose="02020603050405020304" pitchFamily="18" charset="0"/>
                <a:cs typeface="Times New Roman" panose="02020603050405020304" pitchFamily="18" charset="0"/>
              </a:rPr>
              <a:t> занять, </a:t>
            </a:r>
            <a:r>
              <a:rPr lang="ru-RU" sz="4300" dirty="0" err="1">
                <a:latin typeface="Times New Roman" panose="02020603050405020304" pitchFamily="18" charset="0"/>
                <a:cs typeface="Times New Roman" panose="02020603050405020304" pitchFamily="18" charset="0"/>
              </a:rPr>
              <a:t>виконанням</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програм</a:t>
            </a:r>
            <a:r>
              <a:rPr lang="ru-RU" sz="4300" dirty="0">
                <a:latin typeface="Times New Roman" panose="02020603050405020304" pitchFamily="18" charset="0"/>
                <a:cs typeface="Times New Roman" panose="02020603050405020304" pitchFamily="18" charset="0"/>
              </a:rPr>
              <a:t> з </a:t>
            </a:r>
            <a:r>
              <a:rPr lang="ru-RU" sz="4300" dirty="0" err="1">
                <a:latin typeface="Times New Roman" panose="02020603050405020304" pitchFamily="18" charset="0"/>
                <a:cs typeface="Times New Roman" panose="02020603050405020304" pitchFamily="18" charset="0"/>
              </a:rPr>
              <a:t>видів</a:t>
            </a:r>
            <a:r>
              <a:rPr lang="ru-RU" sz="4300" dirty="0">
                <a:latin typeface="Times New Roman" panose="02020603050405020304" pitchFamily="18" charset="0"/>
                <a:cs typeface="Times New Roman" panose="02020603050405020304" pitchFamily="18" charset="0"/>
              </a:rPr>
              <a:t> спорту, </a:t>
            </a:r>
            <a:r>
              <a:rPr lang="ru-RU" sz="4300" dirty="0" err="1">
                <a:latin typeface="Times New Roman" panose="02020603050405020304" pitchFamily="18" charset="0"/>
                <a:cs typeface="Times New Roman" panose="02020603050405020304" pitchFamily="18" charset="0"/>
              </a:rPr>
              <a:t>навчальних</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планів</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складення</a:t>
            </a:r>
            <a:r>
              <a:rPr lang="ru-RU" sz="4300" dirty="0">
                <a:latin typeface="Times New Roman" panose="02020603050405020304" pitchFamily="18" charset="0"/>
                <a:cs typeface="Times New Roman" panose="02020603050405020304" pitchFamily="18" charset="0"/>
              </a:rPr>
              <a:t> й </a:t>
            </a:r>
            <a:r>
              <a:rPr lang="ru-RU" sz="4300" dirty="0" err="1">
                <a:latin typeface="Times New Roman" panose="02020603050405020304" pitchFamily="18" charset="0"/>
                <a:cs typeface="Times New Roman" panose="02020603050405020304" pitchFamily="18" charset="0"/>
              </a:rPr>
              <a:t>додержання</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розкладу</a:t>
            </a:r>
            <a:r>
              <a:rPr lang="ru-RU" sz="4300" dirty="0">
                <a:latin typeface="Times New Roman" panose="02020603050405020304" pitchFamily="18" charset="0"/>
                <a:cs typeface="Times New Roman" panose="02020603050405020304" pitchFamily="18" charset="0"/>
              </a:rPr>
              <a:t> занять (</a:t>
            </a:r>
            <a:r>
              <a:rPr lang="ru-RU" sz="4300" dirty="0" err="1">
                <a:latin typeface="Times New Roman" panose="02020603050405020304" pitchFamily="18" charset="0"/>
                <a:cs typeface="Times New Roman" panose="02020603050405020304" pitchFamily="18" charset="0"/>
              </a:rPr>
              <a:t>Положення</a:t>
            </a:r>
            <a:r>
              <a:rPr lang="ru-RU" sz="4300" dirty="0">
                <a:latin typeface="Times New Roman" panose="02020603050405020304" pitchFamily="18" charset="0"/>
                <a:cs typeface="Times New Roman" panose="02020603050405020304" pitchFamily="18" charset="0"/>
              </a:rPr>
              <a:t> про </a:t>
            </a:r>
            <a:r>
              <a:rPr lang="ru-RU" sz="4300" dirty="0" err="1">
                <a:latin typeface="Times New Roman" panose="02020603050405020304" pitchFamily="18" charset="0"/>
                <a:cs typeface="Times New Roman" panose="02020603050405020304" pitchFamily="18" charset="0"/>
              </a:rPr>
              <a:t>дитячо-юнацьку</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спортивну</a:t>
            </a:r>
            <a:r>
              <a:rPr lang="ru-RU" sz="4300" dirty="0">
                <a:latin typeface="Times New Roman" panose="02020603050405020304" pitchFamily="18" charset="0"/>
                <a:cs typeface="Times New Roman" panose="02020603050405020304" pitchFamily="18" charset="0"/>
              </a:rPr>
              <a:t> школу, </a:t>
            </a:r>
            <a:r>
              <a:rPr lang="ru-RU" sz="4300" dirty="0" err="1">
                <a:latin typeface="Times New Roman" panose="02020603050405020304" pitchFamily="18" charset="0"/>
                <a:cs typeface="Times New Roman" panose="02020603050405020304" pitchFamily="18" charset="0"/>
              </a:rPr>
              <a:t>затверджене</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постановою</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Кабінету</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Міністрів</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України</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від</a:t>
            </a:r>
            <a:r>
              <a:rPr lang="ru-RU" sz="4300" dirty="0">
                <a:latin typeface="Times New Roman" panose="02020603050405020304" pitchFamily="18" charset="0"/>
                <a:cs typeface="Times New Roman" panose="02020603050405020304" pitchFamily="18" charset="0"/>
              </a:rPr>
              <a:t> 05.11.2008 № 993, </a:t>
            </a:r>
            <a:r>
              <a:rPr lang="ru-RU" sz="4300" dirty="0" err="1">
                <a:latin typeface="Times New Roman" panose="02020603050405020304" pitchFamily="18" charset="0"/>
                <a:cs typeface="Times New Roman" panose="02020603050405020304" pitchFamily="18" charset="0"/>
              </a:rPr>
              <a:t>Типові</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штатні</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нормативи</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дитячо-юнацьких</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спортивних</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шкіл</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затверджені</a:t>
            </a:r>
            <a:r>
              <a:rPr lang="ru-RU" sz="4300" dirty="0">
                <a:latin typeface="Times New Roman" panose="02020603050405020304" pitchFamily="18" charset="0"/>
                <a:cs typeface="Times New Roman" panose="02020603050405020304" pitchFamily="18" charset="0"/>
              </a:rPr>
              <a:t> наказом </a:t>
            </a:r>
            <a:r>
              <a:rPr lang="ru-RU" sz="4300" dirty="0" err="1">
                <a:latin typeface="Times New Roman" panose="02020603050405020304" pitchFamily="18" charset="0"/>
                <a:cs typeface="Times New Roman" panose="02020603050405020304" pitchFamily="18" charset="0"/>
              </a:rPr>
              <a:t>Міністерства</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молоді</a:t>
            </a:r>
            <a:r>
              <a:rPr lang="ru-RU" sz="4300" dirty="0">
                <a:latin typeface="Times New Roman" panose="02020603050405020304" pitchFamily="18" charset="0"/>
                <a:cs typeface="Times New Roman" panose="02020603050405020304" pitchFamily="18" charset="0"/>
              </a:rPr>
              <a:t> та спорту </a:t>
            </a:r>
            <a:r>
              <a:rPr lang="ru-RU" sz="4300" dirty="0" err="1">
                <a:latin typeface="Times New Roman" panose="02020603050405020304" pitchFamily="18" charset="0"/>
                <a:cs typeface="Times New Roman" panose="02020603050405020304" pitchFamily="18" charset="0"/>
              </a:rPr>
              <a:t>України</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від</a:t>
            </a:r>
            <a:r>
              <a:rPr lang="ru-RU" sz="4300" dirty="0">
                <a:latin typeface="Times New Roman" panose="02020603050405020304" pitchFamily="18" charset="0"/>
                <a:cs typeface="Times New Roman" panose="02020603050405020304" pitchFamily="18" charset="0"/>
              </a:rPr>
              <a:t> 30.07.2013 № 37, </a:t>
            </a:r>
            <a:r>
              <a:rPr lang="ru-RU" sz="4300" dirty="0" err="1">
                <a:latin typeface="Times New Roman" panose="02020603050405020304" pitchFamily="18" charset="0"/>
                <a:cs typeface="Times New Roman" panose="02020603050405020304" pitchFamily="18" charset="0"/>
              </a:rPr>
              <a:t>зареєстровані</a:t>
            </a:r>
            <a:r>
              <a:rPr lang="ru-RU" sz="4300" dirty="0">
                <a:latin typeface="Times New Roman" panose="02020603050405020304" pitchFamily="18" charset="0"/>
                <a:cs typeface="Times New Roman" panose="02020603050405020304" pitchFamily="18" charset="0"/>
              </a:rPr>
              <a:t> в </a:t>
            </a:r>
            <a:r>
              <a:rPr lang="ru-RU" sz="4300" dirty="0" err="1">
                <a:latin typeface="Times New Roman" panose="02020603050405020304" pitchFamily="18" charset="0"/>
                <a:cs typeface="Times New Roman" panose="02020603050405020304" pitchFamily="18" charset="0"/>
              </a:rPr>
              <a:t>Міністерстві</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юстиції</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України</a:t>
            </a:r>
            <a:r>
              <a:rPr lang="ru-RU" sz="4300" dirty="0">
                <a:latin typeface="Times New Roman" panose="02020603050405020304" pitchFamily="18" charset="0"/>
                <a:cs typeface="Times New Roman" panose="02020603050405020304" pitchFamily="18" charset="0"/>
              </a:rPr>
              <a:t> 09.08.2013 за № 1361/23893).</a:t>
            </a:r>
            <a:endParaRPr lang="ru-UA" sz="4300" dirty="0">
              <a:latin typeface="Times New Roman" panose="02020603050405020304" pitchFamily="18" charset="0"/>
              <a:cs typeface="Times New Roman" panose="02020603050405020304" pitchFamily="18" charset="0"/>
            </a:endParaRPr>
          </a:p>
          <a:p>
            <a:endParaRPr lang="ru-RU" dirty="0"/>
          </a:p>
          <a:p>
            <a:endParaRPr lang="ru-RU" dirty="0"/>
          </a:p>
          <a:p>
            <a:endParaRPr lang="ru-UA" dirty="0"/>
          </a:p>
          <a:p>
            <a:endParaRPr lang="ru-UA" sz="1400" dirty="0">
              <a:solidFill>
                <a:schemeClr val="tx1"/>
              </a:solidFill>
            </a:endParaRPr>
          </a:p>
        </p:txBody>
      </p:sp>
      <p:sp>
        <p:nvSpPr>
          <p:cNvPr id="7" name="Місце для вмісту 6">
            <a:extLst>
              <a:ext uri="{FF2B5EF4-FFF2-40B4-BE49-F238E27FC236}">
                <a16:creationId xmlns:a16="http://schemas.microsoft.com/office/drawing/2014/main" id="{49D20420-7EB3-4300-BF9D-61191E721F32}"/>
              </a:ext>
            </a:extLst>
          </p:cNvPr>
          <p:cNvSpPr>
            <a:spLocks noGrp="1"/>
          </p:cNvSpPr>
          <p:nvPr>
            <p:ph sz="half" idx="2"/>
          </p:nvPr>
        </p:nvSpPr>
        <p:spPr>
          <a:xfrm>
            <a:off x="6167720" y="1990165"/>
            <a:ext cx="5880845" cy="4407083"/>
          </a:xfrm>
        </p:spPr>
        <p:txBody>
          <a:bodyPr>
            <a:normAutofit fontScale="32500" lnSpcReduction="20000"/>
          </a:bodyPr>
          <a:lstStyle/>
          <a:p>
            <a:pPr>
              <a:lnSpc>
                <a:spcPct val="120000"/>
              </a:lnSpc>
              <a:spcBef>
                <a:spcPts val="0"/>
              </a:spcBef>
              <a:spcAft>
                <a:spcPts val="0"/>
              </a:spcAft>
            </a:pPr>
            <a:endParaRPr lang="ru-UA" dirty="0">
              <a:latin typeface="Times New Roman" panose="02020603050405020304" pitchFamily="18" charset="0"/>
              <a:cs typeface="Times New Roman" panose="02020603050405020304" pitchFamily="18" charset="0"/>
            </a:endParaRPr>
          </a:p>
          <a:p>
            <a:endParaRPr lang="uk-UA" sz="5600" dirty="0">
              <a:solidFill>
                <a:schemeClr val="tx1"/>
              </a:solidFill>
            </a:endParaRPr>
          </a:p>
          <a:p>
            <a:endParaRPr lang="ru-UA" dirty="0"/>
          </a:p>
        </p:txBody>
      </p:sp>
      <p:sp>
        <p:nvSpPr>
          <p:cNvPr id="4" name="Місце для дати 3">
            <a:extLst>
              <a:ext uri="{FF2B5EF4-FFF2-40B4-BE49-F238E27FC236}">
                <a16:creationId xmlns:a16="http://schemas.microsoft.com/office/drawing/2014/main" id="{317C4FF7-5BDA-42C3-815B-BE523297E3E0}"/>
              </a:ext>
            </a:extLst>
          </p:cNvPr>
          <p:cNvSpPr>
            <a:spLocks noGrp="1"/>
          </p:cNvSpPr>
          <p:nvPr>
            <p:ph type="dt" sz="half" idx="10"/>
          </p:nvPr>
        </p:nvSpPr>
        <p:spPr/>
        <p:txBody>
          <a:bodyPr/>
          <a:lstStyle/>
          <a:p>
            <a:pPr rtl="0"/>
            <a:fld id="{96F0AF5F-7003-4DD2-8176-01461E5D019D}" type="datetime1">
              <a:rPr lang="uk-UA" smtClean="0"/>
              <a:t>29.05.2025</a:t>
            </a:fld>
            <a:endParaRPr lang="en-US" dirty="0"/>
          </a:p>
        </p:txBody>
      </p:sp>
      <p:sp>
        <p:nvSpPr>
          <p:cNvPr id="3" name="Заголовок 2">
            <a:extLst>
              <a:ext uri="{FF2B5EF4-FFF2-40B4-BE49-F238E27FC236}">
                <a16:creationId xmlns:a16="http://schemas.microsoft.com/office/drawing/2014/main" id="{01FCF4E0-725F-4808-AE9B-637B12A0F3BD}"/>
              </a:ext>
            </a:extLst>
          </p:cNvPr>
          <p:cNvSpPr>
            <a:spLocks noGrp="1"/>
          </p:cNvSpPr>
          <p:nvPr>
            <p:ph type="title"/>
          </p:nvPr>
        </p:nvSpPr>
        <p:spPr>
          <a:xfrm>
            <a:off x="1097280" y="286603"/>
            <a:ext cx="10583732" cy="1407725"/>
          </a:xfrm>
        </p:spPr>
        <p:txBody>
          <a:bodyPr>
            <a:normAutofit/>
          </a:bodyPr>
          <a:lstStyle/>
          <a:p>
            <a:pPr algn="ctr"/>
            <a:r>
              <a:rPr lang="uk-UA" b="1" dirty="0"/>
              <a:t>        </a:t>
            </a:r>
            <a:r>
              <a:rPr lang="ru-RU" sz="4000" b="1" dirty="0" err="1"/>
              <a:t>Інструкторська</a:t>
            </a:r>
            <a:r>
              <a:rPr lang="ru-RU" sz="4000" b="1" dirty="0"/>
              <a:t> та </a:t>
            </a:r>
            <a:r>
              <a:rPr lang="ru-RU" sz="4000" b="1" dirty="0" err="1"/>
              <a:t>суддівська</a:t>
            </a:r>
            <a:r>
              <a:rPr lang="ru-RU" sz="4000" b="1" dirty="0"/>
              <a:t>   практика </a:t>
            </a:r>
            <a:r>
              <a:rPr lang="ru-RU" sz="4000" b="1" dirty="0" err="1"/>
              <a:t>зі</a:t>
            </a:r>
            <a:r>
              <a:rPr lang="ru-RU" sz="4000" b="1" dirty="0"/>
              <a:t> спорту</a:t>
            </a:r>
            <a:endParaRPr lang="ru-UA" sz="4000" b="1" dirty="0"/>
          </a:p>
        </p:txBody>
      </p:sp>
      <p:pic>
        <p:nvPicPr>
          <p:cNvPr id="5" name="Рисунок 4">
            <a:extLst>
              <a:ext uri="{FF2B5EF4-FFF2-40B4-BE49-F238E27FC236}">
                <a16:creationId xmlns:a16="http://schemas.microsoft.com/office/drawing/2014/main" id="{26B34ED5-DB97-440F-BC64-B3A3A304E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307" y="232151"/>
            <a:ext cx="2537012" cy="1600200"/>
          </a:xfrm>
          <a:prstGeom prst="rect">
            <a:avLst/>
          </a:prstGeom>
        </p:spPr>
      </p:pic>
    </p:spTree>
    <p:extLst>
      <p:ext uri="{BB962C8B-B14F-4D97-AF65-F5344CB8AC3E}">
        <p14:creationId xmlns:p14="http://schemas.microsoft.com/office/powerpoint/2010/main" val="329562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a:extLst>
              <a:ext uri="{FF2B5EF4-FFF2-40B4-BE49-F238E27FC236}">
                <a16:creationId xmlns:a16="http://schemas.microsoft.com/office/drawing/2014/main" id="{2E6D6F78-EC17-481B-9ED4-E04D5FC86D48}"/>
              </a:ext>
            </a:extLst>
          </p:cNvPr>
          <p:cNvSpPr>
            <a:spLocks noGrp="1"/>
          </p:cNvSpPr>
          <p:nvPr>
            <p:ph sz="half" idx="1"/>
          </p:nvPr>
        </p:nvSpPr>
        <p:spPr>
          <a:xfrm>
            <a:off x="304799" y="1990165"/>
            <a:ext cx="11519647" cy="4456673"/>
          </a:xfrm>
        </p:spPr>
        <p:txBody>
          <a:bodyPr>
            <a:normAutofit fontScale="70000" lnSpcReduction="20000"/>
          </a:bodyPr>
          <a:lstStyle/>
          <a:p>
            <a:pPr algn="just"/>
            <a:r>
              <a:rPr lang="uk-UA" b="1" dirty="0">
                <a:latin typeface="Times New Roman" panose="02020603050405020304" pitchFamily="18" charset="0"/>
                <a:cs typeface="Times New Roman" panose="02020603050405020304" pitchFamily="18" charset="0"/>
              </a:rPr>
              <a:t>Формулювання «іншою оплачуваною діяльністю», вжите законодавцем у п. 1 ч. 1 ст. 25 Закону, означає, що для констатації порушення особою обмеження, встановленого цією нормою, необхідним є наявність всіх трьох компонентів. Тобто:</a:t>
            </a:r>
          </a:p>
          <a:p>
            <a:pPr algn="just"/>
            <a:r>
              <a:rPr lang="uk-UA" dirty="0">
                <a:latin typeface="Times New Roman" panose="02020603050405020304" pitchFamily="18" charset="0"/>
                <a:cs typeface="Times New Roman" panose="02020603050405020304" pitchFamily="18" charset="0"/>
              </a:rPr>
              <a:t>здійснення власне діяльності як такої (виконання певних робіт, надання послуг тощо), та/або зайняття посади, яка передбачає здійснення певної діяльності.</a:t>
            </a:r>
          </a:p>
          <a:p>
            <a:pPr algn="just"/>
            <a:r>
              <a:rPr lang="uk-UA" dirty="0">
                <a:latin typeface="Times New Roman" panose="02020603050405020304" pitchFamily="18" charset="0"/>
                <a:cs typeface="Times New Roman" panose="02020603050405020304" pitchFamily="18" charset="0"/>
              </a:rPr>
              <a:t>здійснення іншої, ніж основна, діяльності (виконання інших обов’язків, ніж обов’язки за посадою, яка відносить особу до суб’єктів, на яких поширюється таке обмеження). Не є «іншою» діяльністю в контексті ст. 25 Закону виконання особою певної роботи, яка пов’язана із зайняттям нею посади, зазначеної в п.1 ч. 1 ст. 3 Закону;</a:t>
            </a:r>
          </a:p>
          <a:p>
            <a:pPr algn="just"/>
            <a:r>
              <a:rPr lang="uk-UA" dirty="0">
                <a:latin typeface="Times New Roman" panose="02020603050405020304" pitchFamily="18" charset="0"/>
                <a:cs typeface="Times New Roman" panose="02020603050405020304" pitchFamily="18" charset="0"/>
              </a:rPr>
              <a:t>оплатного характеру іншої діяльності (виконання робіт та/або надання послуг, які оплачуються або можуть бути оплачені в майбутньому).</a:t>
            </a:r>
          </a:p>
          <a:p>
            <a:pPr algn="just"/>
            <a:r>
              <a:rPr lang="uk-UA" b="1" dirty="0">
                <a:latin typeface="Times New Roman" panose="02020603050405020304" pitchFamily="18" charset="0"/>
                <a:cs typeface="Times New Roman" panose="02020603050405020304" pitchFamily="18" charset="0"/>
              </a:rPr>
              <a:t>Діяльність вважається оплачуваною за наявності </a:t>
            </a:r>
            <a:r>
              <a:rPr lang="uk-UA" b="1" i="1" dirty="0">
                <a:latin typeface="Times New Roman" panose="02020603050405020304" pitchFamily="18" charset="0"/>
                <a:cs typeface="Times New Roman" panose="02020603050405020304" pitchFamily="18" charset="0"/>
              </a:rPr>
              <a:t>хоча б однієї</a:t>
            </a:r>
            <a:r>
              <a:rPr lang="uk-UA" b="1" dirty="0">
                <a:latin typeface="Times New Roman" panose="02020603050405020304" pitchFamily="18" charset="0"/>
                <a:cs typeface="Times New Roman" panose="02020603050405020304" pitchFamily="18" charset="0"/>
              </a:rPr>
              <a:t> з таких умов:</a:t>
            </a:r>
          </a:p>
          <a:p>
            <a:pPr algn="just"/>
            <a:r>
              <a:rPr lang="uk-UA" dirty="0">
                <a:latin typeface="Times New Roman" panose="02020603050405020304" pitchFamily="18" charset="0"/>
                <a:cs typeface="Times New Roman" panose="02020603050405020304" pitchFamily="18" charset="0"/>
              </a:rPr>
              <a:t>*оплата (можливість оплати) за таку діяльність передбачається законодавством та/або статутом та/або іншими документами юридичної особи, у якій здійснюється відповідна діяльність, або у трудовому договорі (контракті), цивільно-правовому договорі (угоді);</a:t>
            </a:r>
          </a:p>
          <a:p>
            <a:pPr algn="just"/>
            <a:r>
              <a:rPr lang="uk-UA" dirty="0">
                <a:latin typeface="Times New Roman" panose="02020603050405020304" pitchFamily="18" charset="0"/>
                <a:cs typeface="Times New Roman" panose="02020603050405020304" pitchFamily="18" charset="0"/>
              </a:rPr>
              <a:t>*особа фактично отримала оплату за таку діяльність (роботу, послугу).</a:t>
            </a:r>
          </a:p>
          <a:p>
            <a:pPr algn="just"/>
            <a:r>
              <a:rPr lang="uk-UA" dirty="0">
                <a:latin typeface="Times New Roman" panose="02020603050405020304" pitchFamily="18" charset="0"/>
                <a:cs typeface="Times New Roman" panose="02020603050405020304" pitchFamily="18" charset="0"/>
              </a:rPr>
              <a:t>Положення п. 1 ч. 1 ст. 25 Закону не містить заборони на отримання додаткового доходу як такого, не встановлює обмежень стосовно його джерел. Зокрема, Закон не містить заборони на отримання пасивного доходу – відсотків за банківськими вкладами, дивідендів, роялті, соціальних виплат, доходу внаслідок реалізації особою права розпорядження належним їй майном, в тому числі результатами інтелектуальної, творчої діяльності (наприклад, передання власного майна в оренду, продаж власно виробленої продукції, публічний показ, поширення власних аудіовізуальних творів тощо).</a:t>
            </a:r>
          </a:p>
          <a:p>
            <a:pPr algn="just"/>
            <a:r>
              <a:rPr lang="uk-UA" dirty="0">
                <a:latin typeface="Times New Roman" panose="02020603050405020304" pitchFamily="18" charset="0"/>
                <a:cs typeface="Times New Roman" panose="02020603050405020304" pitchFamily="18" charset="0"/>
              </a:rPr>
              <a:t>Водночас варто пам’ятати про необхідність дотримання обмежень щодо одержання подарунків (ст. 23 Закону).</a:t>
            </a:r>
          </a:p>
          <a:p>
            <a:endParaRPr lang="ru-RU" dirty="0"/>
          </a:p>
          <a:p>
            <a:endParaRPr lang="ru-RU" dirty="0"/>
          </a:p>
          <a:p>
            <a:endParaRPr lang="ru-UA" dirty="0"/>
          </a:p>
          <a:p>
            <a:endParaRPr lang="ru-UA" sz="1400" dirty="0">
              <a:solidFill>
                <a:schemeClr val="tx1"/>
              </a:solidFill>
            </a:endParaRPr>
          </a:p>
        </p:txBody>
      </p:sp>
      <p:sp>
        <p:nvSpPr>
          <p:cNvPr id="7" name="Місце для вмісту 6">
            <a:extLst>
              <a:ext uri="{FF2B5EF4-FFF2-40B4-BE49-F238E27FC236}">
                <a16:creationId xmlns:a16="http://schemas.microsoft.com/office/drawing/2014/main" id="{49D20420-7EB3-4300-BF9D-61191E721F32}"/>
              </a:ext>
            </a:extLst>
          </p:cNvPr>
          <p:cNvSpPr>
            <a:spLocks noGrp="1"/>
          </p:cNvSpPr>
          <p:nvPr>
            <p:ph sz="half" idx="2"/>
          </p:nvPr>
        </p:nvSpPr>
        <p:spPr>
          <a:xfrm>
            <a:off x="6167720" y="1990165"/>
            <a:ext cx="5880845" cy="4407083"/>
          </a:xfrm>
        </p:spPr>
        <p:txBody>
          <a:bodyPr>
            <a:normAutofit fontScale="70000" lnSpcReduction="20000"/>
          </a:bodyPr>
          <a:lstStyle/>
          <a:p>
            <a:pPr>
              <a:lnSpc>
                <a:spcPct val="120000"/>
              </a:lnSpc>
              <a:spcBef>
                <a:spcPts val="0"/>
              </a:spcBef>
              <a:spcAft>
                <a:spcPts val="0"/>
              </a:spcAft>
            </a:pPr>
            <a:endParaRPr lang="ru-UA" dirty="0">
              <a:latin typeface="Times New Roman" panose="02020603050405020304" pitchFamily="18" charset="0"/>
              <a:cs typeface="Times New Roman" panose="02020603050405020304" pitchFamily="18" charset="0"/>
            </a:endParaRPr>
          </a:p>
          <a:p>
            <a:endParaRPr lang="uk-UA" sz="5600" dirty="0">
              <a:solidFill>
                <a:schemeClr val="tx1"/>
              </a:solidFill>
            </a:endParaRPr>
          </a:p>
          <a:p>
            <a:endParaRPr lang="ru-UA" dirty="0"/>
          </a:p>
        </p:txBody>
      </p:sp>
      <p:sp>
        <p:nvSpPr>
          <p:cNvPr id="4" name="Місце для дати 3">
            <a:extLst>
              <a:ext uri="{FF2B5EF4-FFF2-40B4-BE49-F238E27FC236}">
                <a16:creationId xmlns:a16="http://schemas.microsoft.com/office/drawing/2014/main" id="{317C4FF7-5BDA-42C3-815B-BE523297E3E0}"/>
              </a:ext>
            </a:extLst>
          </p:cNvPr>
          <p:cNvSpPr>
            <a:spLocks noGrp="1"/>
          </p:cNvSpPr>
          <p:nvPr>
            <p:ph type="dt" sz="half" idx="10"/>
          </p:nvPr>
        </p:nvSpPr>
        <p:spPr/>
        <p:txBody>
          <a:bodyPr/>
          <a:lstStyle/>
          <a:p>
            <a:pPr rtl="0"/>
            <a:fld id="{96F0AF5F-7003-4DD2-8176-01461E5D019D}" type="datetime1">
              <a:rPr lang="uk-UA" smtClean="0"/>
              <a:t>29.05.2025</a:t>
            </a:fld>
            <a:endParaRPr lang="en-US" dirty="0"/>
          </a:p>
        </p:txBody>
      </p:sp>
      <p:sp>
        <p:nvSpPr>
          <p:cNvPr id="3" name="Заголовок 2">
            <a:extLst>
              <a:ext uri="{FF2B5EF4-FFF2-40B4-BE49-F238E27FC236}">
                <a16:creationId xmlns:a16="http://schemas.microsoft.com/office/drawing/2014/main" id="{01FCF4E0-725F-4808-AE9B-637B12A0F3BD}"/>
              </a:ext>
            </a:extLst>
          </p:cNvPr>
          <p:cNvSpPr>
            <a:spLocks noGrp="1"/>
          </p:cNvSpPr>
          <p:nvPr>
            <p:ph type="title"/>
          </p:nvPr>
        </p:nvSpPr>
        <p:spPr>
          <a:xfrm>
            <a:off x="1097280" y="286603"/>
            <a:ext cx="10583732" cy="1407725"/>
          </a:xfrm>
        </p:spPr>
        <p:txBody>
          <a:bodyPr>
            <a:normAutofit/>
          </a:bodyPr>
          <a:lstStyle/>
          <a:p>
            <a:pPr algn="ctr"/>
            <a:r>
              <a:rPr lang="uk-UA" b="1" dirty="0"/>
              <a:t>    Інша оплачувана     діяльність</a:t>
            </a:r>
            <a:endParaRPr lang="ru-UA" sz="4000" b="1" dirty="0"/>
          </a:p>
        </p:txBody>
      </p:sp>
      <p:pic>
        <p:nvPicPr>
          <p:cNvPr id="8" name="Рисунок 7">
            <a:extLst>
              <a:ext uri="{FF2B5EF4-FFF2-40B4-BE49-F238E27FC236}">
                <a16:creationId xmlns:a16="http://schemas.microsoft.com/office/drawing/2014/main" id="{4CDD9860-2422-4146-BA82-B5544DBE0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14313"/>
            <a:ext cx="3088341" cy="1618038"/>
          </a:xfrm>
          <a:prstGeom prst="rect">
            <a:avLst/>
          </a:prstGeom>
        </p:spPr>
      </p:pic>
    </p:spTree>
    <p:extLst>
      <p:ext uri="{BB962C8B-B14F-4D97-AF65-F5344CB8AC3E}">
        <p14:creationId xmlns:p14="http://schemas.microsoft.com/office/powerpoint/2010/main" val="384017845"/>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9115_TF56160789" id="{338CDFFA-6E0B-4EAE-98BA-0FA535F408CC}" vid="{598B8DAB-B99F-41D6-934E-B509BA09E809}"/>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{E43351B2-EB20-4331-82CB-4D84B1530D1F}tf56160789_win32</Template>
  <TotalTime>305</TotalTime>
  <Words>2662</Words>
  <Application>Microsoft Office PowerPoint</Application>
  <PresentationFormat>Широкий екран</PresentationFormat>
  <Paragraphs>117</Paragraphs>
  <Slides>10</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10</vt:i4>
      </vt:variant>
    </vt:vector>
  </HeadingPairs>
  <TitlesOfParts>
    <vt:vector size="15" baseType="lpstr">
      <vt:lpstr>Bookman Old Style</vt:lpstr>
      <vt:lpstr>Calibri</vt:lpstr>
      <vt:lpstr>Franklin Gothic Book</vt:lpstr>
      <vt:lpstr>Times New Roman</vt:lpstr>
      <vt:lpstr>1_RetrospectVTI</vt:lpstr>
      <vt:lpstr>Головне управління Держгеокадастру у Миколаївській області     ЗМІСТ ЗАБОРОНИ ЩОДО ЗАЙНЯТТЯ ІНШОЮ ОБЛАЧУВАНОЮ ЧИ ПІДПРИЄМНИЦЬКОЮ ДІЯЛЬНІСТЮ</vt:lpstr>
      <vt:lpstr>Особам, уповноваженим на виконання функцій держави або місцевого самоврядування, заборонено займатися іншою оплачуваною (крім викладацької, наукової та творчої діяльності, медичної практики, інструкторської та суддівської практики зі спорту) або підприємницькою діяльністю, якщо інше не передбачено Конституцією або законами України (п. 1 ч. 1 ст. 25 Закону).  Обмеження, передбачені п. 1 ч. 1 ст. 25 Закону, не поширюються на:  - депутатів Верховної Ради Автономної Республіки Крим; - депутатів місцевих рад (крім тих, які здійснюють свої повноваження у відповідній раді на постійній основі); присяжних; помічників-консультантів народних депутатів України; - працівників секретаріатів Голови Верховної Ради України, Першого заступника Голови Верховної Ради України та заступника Голови Верховної Ради України; - працівників секретаріатів депутатських фракцій (депутатських груп) у Верховній Раді України; - працівників патронатних служб у державних органах; - осіб, зазначених у пп. «к» п. 1 ч. 1 ст. 3 Закону (крім осіб, зазначених в інших підпунктах п. 1 ч. 1 ст. 3 Закону), тобто на членів правління Фонду соціального страхування України, Фонду загальнообов’язкового державного соціального страхування України на випадок безробіття, Пенсійного фонду, Наглядової ради Пенсійного фонду; осіб молодшого начальницького складу служби цивільного захисту, які проходять службу в аварійно-рятувальних формуваннях та пожежно-рятувальних підрозділах у змінному режимі (за умови відсутності у таких осіб повноважень із здійснення заходів державного нагляду (контролю), реєстрації декларацій відповідності матеріально-технічної бази суб’єктів господарювання вимогам законодавства з питань пожежної безпеки, ліцензування); - науково-педагогічних, наукових працівників та здобувачів вищої освіти, зокрема військових навчальних закладів (закладів вищої освіти із специфічними умовами навчання, військових навчальних підрозділів закладів вищої освіти), залучених Національним агентством із забезпечення якості вищої освіти на оплатній основі до проведення акредитації. </vt:lpstr>
      <vt:lpstr>                                                    Викладацька діяльність – діяльність, яка спрямована на формування знань, інших компетентностей, світогляду, розвиток інтелектуальних і творчих здібностей, емоційно-вольових та/або фізичних якостей здобувачів освіти (лекція, семінар, тренінг, курси, майстер-клас, вебінар тощо), та яка провадиться педагогічним (науково-педагогічним) працівником, самозайнятою особою (крім осіб, яким така форма викладацької діяльності заборонена законом) або іншою фізичною особою на основі відповідного трудового або цивільно-правового договору (п. 4 ч. 1 ст. 1 Закону України «Про освіту»). </vt:lpstr>
      <vt:lpstr>                                        Наукова діяльність – інтелектуальна творча діяльність, спрямована на одержання нових знань та (або) пошук шляхів їх застосування, основними видами якої є фундаментальні та прикладні наукові дослідження (ст. 1 Закону України «Про наукову і науково-технічну діяльність»). Науковою діяльністю однозначно є діяльність, час зайняття якою зараховується до стажу наукової роботи відповідно до ст. 35 Закону України «Про наукову і науково-технічну діяльність». В інших випадках науковою діяльністю можна вважати діяльність, зміст якої відповідає визначенням фундаментального та прикладного наукового дослідження. </vt:lpstr>
      <vt:lpstr>  Творча діяльність – діяльність із створення, інтерпретації та виконання творів (п. 21 ч. 1 ст. 1 Закону України «Про культуру»).</vt:lpstr>
      <vt:lpstr>        Медична практика</vt:lpstr>
      <vt:lpstr>        Інструкторська та суддівська   практика зі спорту</vt:lpstr>
      <vt:lpstr>        Інструкторська та суддівська   практика зі спорту</vt:lpstr>
      <vt:lpstr>    Інша оплачувана     діяльність</vt:lpstr>
      <vt:lpstr>    Підприємницька  діяльність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Головне управління Держгеокадастру у Миколаївській області     ВИКОРИСТАННЯ СЛУЖБОВОГО СТАНОВИЩА З МЕТОЮ ОТРИМАННЯ НЕПРАВОМІРНОЇ ВИГОДИ</dc:title>
  <dc:creator>Filatova</dc:creator>
  <cp:lastModifiedBy>Filatova</cp:lastModifiedBy>
  <cp:revision>52</cp:revision>
  <dcterms:created xsi:type="dcterms:W3CDTF">2024-11-07T15:40:58Z</dcterms:created>
  <dcterms:modified xsi:type="dcterms:W3CDTF">2025-05-29T07:52:04Z</dcterms:modified>
</cp:coreProperties>
</file>